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40" roundtripDataSignature="AMtx7midJfL1ifRjRvUPA0+28TCnigETy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1" name="Google Shape;401;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 スライド" type="title">
  <p:cSld name="TITLE">
    <p:spTree>
      <p:nvGrpSpPr>
        <p:cNvPr id="15" name="Shape 15"/>
        <p:cNvGrpSpPr/>
        <p:nvPr/>
      </p:nvGrpSpPr>
      <p:grpSpPr>
        <a:xfrm>
          <a:off x="0" y="0"/>
          <a:ext cx="0" cy="0"/>
          <a:chOff x="0" y="0"/>
          <a:chExt cx="0" cy="0"/>
        </a:xfrm>
      </p:grpSpPr>
      <p:sp>
        <p:nvSpPr>
          <p:cNvPr id="16" name="Google Shape;16;p41"/>
          <p:cNvSpPr txBox="1"/>
          <p:nvPr>
            <p:ph type="ctrTitle"/>
          </p:nvPr>
        </p:nvSpPr>
        <p:spPr>
          <a:xfrm>
            <a:off x="1524000" y="2669628"/>
            <a:ext cx="9144000" cy="759372"/>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3600"/>
              <a:buFont typeface="Meiryo"/>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41"/>
          <p:cNvSpPr txBox="1"/>
          <p:nvPr>
            <p:ph idx="1" type="subTitle"/>
          </p:nvPr>
        </p:nvSpPr>
        <p:spPr>
          <a:xfrm>
            <a:off x="3048000" y="3929788"/>
            <a:ext cx="9144000" cy="1655762"/>
          </a:xfrm>
          <a:prstGeom prst="rect">
            <a:avLst/>
          </a:prstGeom>
          <a:noFill/>
          <a:ln>
            <a:noFill/>
          </a:ln>
        </p:spPr>
        <p:txBody>
          <a:bodyPr anchorCtr="0" anchor="t" bIns="45700" lIns="91425" spcFirstLastPara="1" rIns="91425" wrap="square" tIns="45700">
            <a:normAutofit/>
          </a:bodyPr>
          <a:lstStyle>
            <a:lvl1pPr lvl="0" algn="r">
              <a:lnSpc>
                <a:spcPct val="130000"/>
              </a:lnSpc>
              <a:spcBef>
                <a:spcPts val="1000"/>
              </a:spcBef>
              <a:spcAft>
                <a:spcPts val="0"/>
              </a:spcAft>
              <a:buClr>
                <a:schemeClr val="dk1"/>
              </a:buClr>
              <a:buSzPts val="2000"/>
              <a:buNone/>
              <a:defRPr sz="2000"/>
            </a:lvl1pPr>
            <a:lvl2pPr lvl="1" algn="ctr">
              <a:lnSpc>
                <a:spcPct val="130000"/>
              </a:lnSpc>
              <a:spcBef>
                <a:spcPts val="500"/>
              </a:spcBef>
              <a:spcAft>
                <a:spcPts val="0"/>
              </a:spcAft>
              <a:buClr>
                <a:schemeClr val="dk1"/>
              </a:buClr>
              <a:buSzPts val="2000"/>
              <a:buNone/>
              <a:defRPr sz="2000"/>
            </a:lvl2pPr>
            <a:lvl3pPr lvl="2" algn="ctr">
              <a:lnSpc>
                <a:spcPct val="130000"/>
              </a:lnSpc>
              <a:spcBef>
                <a:spcPts val="500"/>
              </a:spcBef>
              <a:spcAft>
                <a:spcPts val="0"/>
              </a:spcAft>
              <a:buClr>
                <a:schemeClr val="dk1"/>
              </a:buClr>
              <a:buSzPts val="1800"/>
              <a:buNone/>
              <a:defRPr sz="1800"/>
            </a:lvl3pPr>
            <a:lvl4pPr lvl="3" algn="ctr">
              <a:lnSpc>
                <a:spcPct val="130000"/>
              </a:lnSpc>
              <a:spcBef>
                <a:spcPts val="500"/>
              </a:spcBef>
              <a:spcAft>
                <a:spcPts val="0"/>
              </a:spcAft>
              <a:buClr>
                <a:schemeClr val="dk1"/>
              </a:buClr>
              <a:buSzPts val="1600"/>
              <a:buNone/>
              <a:defRPr sz="1600"/>
            </a:lvl4pPr>
            <a:lvl5pPr lvl="4" algn="ctr">
              <a:lnSpc>
                <a:spcPct val="13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41"/>
          <p:cNvSpPr txBox="1"/>
          <p:nvPr>
            <p:ph idx="10" type="dt"/>
          </p:nvPr>
        </p:nvSpPr>
        <p:spPr>
          <a:xfrm>
            <a:off x="838200" y="6492875"/>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41"/>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41"/>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1" name="Google Shape;21;p41"/>
          <p:cNvSpPr/>
          <p:nvPr/>
        </p:nvSpPr>
        <p:spPr>
          <a:xfrm>
            <a:off x="1495097" y="3384646"/>
            <a:ext cx="10696903" cy="88708"/>
          </a:xfrm>
          <a:prstGeom prst="rect">
            <a:avLst/>
          </a:prstGeom>
          <a:solidFill>
            <a:srgbClr val="00B0F0"/>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2" name="Google Shape;22;p41"/>
          <p:cNvSpPr txBox="1"/>
          <p:nvPr/>
        </p:nvSpPr>
        <p:spPr>
          <a:xfrm>
            <a:off x="1524000" y="2112579"/>
            <a:ext cx="9144000" cy="477604"/>
          </a:xfrm>
          <a:prstGeom prst="rect">
            <a:avLst/>
          </a:prstGeom>
          <a:noFill/>
          <a:ln>
            <a:noFill/>
          </a:ln>
        </p:spPr>
        <p:txBody>
          <a:bodyPr anchorCtr="0" anchor="t" bIns="45700" lIns="91425" spcFirstLastPara="1" rIns="91425" wrap="square" tIns="45700">
            <a:normAutofit/>
          </a:bodyPr>
          <a:lstStyle/>
          <a:p>
            <a:pPr indent="0" lvl="0" marL="0" marR="0" rtl="0" algn="ctr">
              <a:lnSpc>
                <a:spcPct val="130000"/>
              </a:lnSpc>
              <a:spcBef>
                <a:spcPts val="0"/>
              </a:spcBef>
              <a:spcAft>
                <a:spcPts val="0"/>
              </a:spcAft>
              <a:buClr>
                <a:schemeClr val="dk1"/>
              </a:buClr>
              <a:buSzPts val="2000"/>
              <a:buFont typeface="Arial"/>
              <a:buNone/>
            </a:pPr>
            <a:r>
              <a:t/>
            </a:r>
            <a:endParaRPr b="0" i="0" sz="2000" u="none" cap="none" strike="noStrike">
              <a:solidFill>
                <a:schemeClr val="dk1"/>
              </a:solidFill>
              <a:latin typeface="Meiryo"/>
              <a:ea typeface="Meiryo"/>
              <a:cs typeface="Meiryo"/>
              <a:sym typeface="Meiry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縦書きテキスト">
  <p:cSld name="タイトルと縦書きテキスト">
    <p:spTree>
      <p:nvGrpSpPr>
        <p:cNvPr id="85" name="Shape 85"/>
        <p:cNvGrpSpPr/>
        <p:nvPr/>
      </p:nvGrpSpPr>
      <p:grpSpPr>
        <a:xfrm>
          <a:off x="0" y="0"/>
          <a:ext cx="0" cy="0"/>
          <a:chOff x="0" y="0"/>
          <a:chExt cx="0" cy="0"/>
        </a:xfrm>
      </p:grpSpPr>
      <p:sp>
        <p:nvSpPr>
          <p:cNvPr id="86" name="Google Shape;86;p5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130000"/>
              </a:lnSpc>
              <a:spcBef>
                <a:spcPts val="1000"/>
              </a:spcBef>
              <a:spcAft>
                <a:spcPts val="0"/>
              </a:spcAft>
              <a:buClr>
                <a:schemeClr val="dk1"/>
              </a:buClr>
              <a:buSzPts val="1800"/>
              <a:buChar char="⮚"/>
              <a:defRPr/>
            </a:lvl1pPr>
            <a:lvl2pPr indent="-342900" lvl="1" marL="914400" algn="l">
              <a:lnSpc>
                <a:spcPct val="130000"/>
              </a:lnSpc>
              <a:spcBef>
                <a:spcPts val="500"/>
              </a:spcBef>
              <a:spcAft>
                <a:spcPts val="0"/>
              </a:spcAft>
              <a:buClr>
                <a:schemeClr val="dk1"/>
              </a:buClr>
              <a:buSzPts val="1800"/>
              <a:buChar char="⮚"/>
              <a:defRPr/>
            </a:lvl2pPr>
            <a:lvl3pPr indent="-342900" lvl="2" marL="1371600" algn="l">
              <a:lnSpc>
                <a:spcPct val="130000"/>
              </a:lnSpc>
              <a:spcBef>
                <a:spcPts val="500"/>
              </a:spcBef>
              <a:spcAft>
                <a:spcPts val="0"/>
              </a:spcAft>
              <a:buClr>
                <a:schemeClr val="dk1"/>
              </a:buClr>
              <a:buSzPts val="1800"/>
              <a:buChar char="⮚"/>
              <a:defRPr/>
            </a:lvl3pPr>
            <a:lvl4pPr indent="-342900" lvl="3" marL="1828800" algn="l">
              <a:lnSpc>
                <a:spcPct val="130000"/>
              </a:lnSpc>
              <a:spcBef>
                <a:spcPts val="500"/>
              </a:spcBef>
              <a:spcAft>
                <a:spcPts val="0"/>
              </a:spcAft>
              <a:buClr>
                <a:schemeClr val="dk1"/>
              </a:buClr>
              <a:buSzPts val="1800"/>
              <a:buChar char="⮚"/>
              <a:defRPr/>
            </a:lvl4pPr>
            <a:lvl5pPr indent="-342900" lvl="4" marL="2286000" algn="l">
              <a:lnSpc>
                <a:spcPct val="13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50"/>
          <p:cNvSpPr txBox="1"/>
          <p:nvPr>
            <p:ph idx="10" type="dt"/>
          </p:nvPr>
        </p:nvSpPr>
        <p:spPr>
          <a:xfrm>
            <a:off x="838200" y="6492875"/>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50"/>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50"/>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90" name="Google Shape;90;p50"/>
          <p:cNvCxnSpPr/>
          <p:nvPr/>
        </p:nvCxnSpPr>
        <p:spPr>
          <a:xfrm>
            <a:off x="838200" y="936516"/>
            <a:ext cx="11353800" cy="0"/>
          </a:xfrm>
          <a:prstGeom prst="straightConnector1">
            <a:avLst/>
          </a:prstGeom>
          <a:noFill/>
          <a:ln cap="flat" cmpd="sng" w="57150">
            <a:solidFill>
              <a:srgbClr val="00B0F0"/>
            </a:solidFill>
            <a:prstDash val="solid"/>
            <a:miter lim="800000"/>
            <a:headEnd len="sm" w="sm" type="none"/>
            <a:tailEnd len="sm" w="sm" type="none"/>
          </a:ln>
        </p:spPr>
      </p:cxnSp>
      <p:sp>
        <p:nvSpPr>
          <p:cNvPr id="91" name="Google Shape;91;p50"/>
          <p:cNvSpPr txBox="1"/>
          <p:nvPr>
            <p:ph type="title"/>
          </p:nvPr>
        </p:nvSpPr>
        <p:spPr>
          <a:xfrm>
            <a:off x="838200" y="0"/>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50"/>
          <p:cNvSpPr txBox="1"/>
          <p:nvPr/>
        </p:nvSpPr>
        <p:spPr>
          <a:xfrm>
            <a:off x="11353800" y="6519050"/>
            <a:ext cx="53340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7F7F7F"/>
                </a:solidFill>
                <a:latin typeface="Meiryo"/>
                <a:ea typeface="Meiryo"/>
                <a:cs typeface="Meiryo"/>
                <a:sym typeface="Meiryo"/>
              </a:rPr>
              <a:t>/18</a:t>
            </a:r>
            <a:endParaRPr sz="1400">
              <a:solidFill>
                <a:srgbClr val="7F7F7F"/>
              </a:solidFill>
              <a:latin typeface="Meiryo"/>
              <a:ea typeface="Meiryo"/>
              <a:cs typeface="Meiryo"/>
              <a:sym typeface="Meiry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縦書きタイトルと&#10;縦書きテキスト" type="vertTitleAndTx">
  <p:cSld name="VERTICAL_TITLE_AND_VERTICAL_TEXT">
    <p:spTree>
      <p:nvGrpSpPr>
        <p:cNvPr id="93" name="Shape 93"/>
        <p:cNvGrpSpPr/>
        <p:nvPr/>
      </p:nvGrpSpPr>
      <p:grpSpPr>
        <a:xfrm>
          <a:off x="0" y="0"/>
          <a:ext cx="0" cy="0"/>
          <a:chOff x="0" y="0"/>
          <a:chExt cx="0" cy="0"/>
        </a:xfrm>
      </p:grpSpPr>
      <p:sp>
        <p:nvSpPr>
          <p:cNvPr id="94" name="Google Shape;94;p5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5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130000"/>
              </a:lnSpc>
              <a:spcBef>
                <a:spcPts val="1000"/>
              </a:spcBef>
              <a:spcAft>
                <a:spcPts val="0"/>
              </a:spcAft>
              <a:buClr>
                <a:schemeClr val="dk1"/>
              </a:buClr>
              <a:buSzPts val="1800"/>
              <a:buChar char="⮚"/>
              <a:defRPr/>
            </a:lvl1pPr>
            <a:lvl2pPr indent="-342900" lvl="1" marL="914400" algn="l">
              <a:lnSpc>
                <a:spcPct val="130000"/>
              </a:lnSpc>
              <a:spcBef>
                <a:spcPts val="500"/>
              </a:spcBef>
              <a:spcAft>
                <a:spcPts val="0"/>
              </a:spcAft>
              <a:buClr>
                <a:schemeClr val="dk1"/>
              </a:buClr>
              <a:buSzPts val="1800"/>
              <a:buChar char="⮚"/>
              <a:defRPr/>
            </a:lvl2pPr>
            <a:lvl3pPr indent="-342900" lvl="2" marL="1371600" algn="l">
              <a:lnSpc>
                <a:spcPct val="130000"/>
              </a:lnSpc>
              <a:spcBef>
                <a:spcPts val="500"/>
              </a:spcBef>
              <a:spcAft>
                <a:spcPts val="0"/>
              </a:spcAft>
              <a:buClr>
                <a:schemeClr val="dk1"/>
              </a:buClr>
              <a:buSzPts val="1800"/>
              <a:buChar char="⮚"/>
              <a:defRPr/>
            </a:lvl3pPr>
            <a:lvl4pPr indent="-342900" lvl="3" marL="1828800" algn="l">
              <a:lnSpc>
                <a:spcPct val="130000"/>
              </a:lnSpc>
              <a:spcBef>
                <a:spcPts val="500"/>
              </a:spcBef>
              <a:spcAft>
                <a:spcPts val="0"/>
              </a:spcAft>
              <a:buClr>
                <a:schemeClr val="dk1"/>
              </a:buClr>
              <a:buSzPts val="1800"/>
              <a:buChar char="⮚"/>
              <a:defRPr/>
            </a:lvl4pPr>
            <a:lvl5pPr indent="-342900" lvl="4" marL="2286000" algn="l">
              <a:lnSpc>
                <a:spcPct val="13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 name="Google Shape;96;p51"/>
          <p:cNvSpPr txBox="1"/>
          <p:nvPr>
            <p:ph idx="10" type="dt"/>
          </p:nvPr>
        </p:nvSpPr>
        <p:spPr>
          <a:xfrm>
            <a:off x="838200" y="6492875"/>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51"/>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51"/>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9" name="Google Shape;99;p51"/>
          <p:cNvSpPr txBox="1"/>
          <p:nvPr/>
        </p:nvSpPr>
        <p:spPr>
          <a:xfrm>
            <a:off x="11353800" y="6519050"/>
            <a:ext cx="53340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7F7F7F"/>
                </a:solidFill>
                <a:latin typeface="Meiryo"/>
                <a:ea typeface="Meiryo"/>
                <a:cs typeface="Meiryo"/>
                <a:sym typeface="Meiryo"/>
              </a:rPr>
              <a:t>/18</a:t>
            </a:r>
            <a:endParaRPr sz="1400">
              <a:solidFill>
                <a:srgbClr val="7F7F7F"/>
              </a:solidFill>
              <a:latin typeface="Meiryo"/>
              <a:ea typeface="Meiryo"/>
              <a:cs typeface="Meiryo"/>
              <a:sym typeface="Meiry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とコンテンツ" type="obj">
  <p:cSld name="OBJECT">
    <p:spTree>
      <p:nvGrpSpPr>
        <p:cNvPr id="23" name="Shape 23"/>
        <p:cNvGrpSpPr/>
        <p:nvPr/>
      </p:nvGrpSpPr>
      <p:grpSpPr>
        <a:xfrm>
          <a:off x="0" y="0"/>
          <a:ext cx="0" cy="0"/>
          <a:chOff x="0" y="0"/>
          <a:chExt cx="0" cy="0"/>
        </a:xfrm>
      </p:grpSpPr>
      <p:sp>
        <p:nvSpPr>
          <p:cNvPr id="24" name="Google Shape;24;p42"/>
          <p:cNvSpPr txBox="1"/>
          <p:nvPr>
            <p:ph type="title"/>
          </p:nvPr>
        </p:nvSpPr>
        <p:spPr>
          <a:xfrm>
            <a:off x="838200" y="0"/>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2"/>
          <p:cNvSpPr txBox="1"/>
          <p:nvPr>
            <p:ph idx="1" type="body"/>
          </p:nvPr>
        </p:nvSpPr>
        <p:spPr>
          <a:xfrm>
            <a:off x="838200" y="1579418"/>
            <a:ext cx="10515600" cy="4597545"/>
          </a:xfrm>
          <a:prstGeom prst="rect">
            <a:avLst/>
          </a:prstGeom>
          <a:noFill/>
          <a:ln>
            <a:noFill/>
          </a:ln>
        </p:spPr>
        <p:txBody>
          <a:bodyPr anchorCtr="0" anchor="t" bIns="45700" lIns="91425" spcFirstLastPara="1" rIns="91425" wrap="square" tIns="45700">
            <a:normAutofit/>
          </a:bodyPr>
          <a:lstStyle>
            <a:lvl1pPr indent="-355600" lvl="0" marL="457200" algn="l">
              <a:lnSpc>
                <a:spcPct val="130000"/>
              </a:lnSpc>
              <a:spcBef>
                <a:spcPts val="1000"/>
              </a:spcBef>
              <a:spcAft>
                <a:spcPts val="0"/>
              </a:spcAft>
              <a:buClr>
                <a:schemeClr val="dk1"/>
              </a:buClr>
              <a:buSzPts val="2000"/>
              <a:buFont typeface="Noto Sans Symbols"/>
              <a:buChar char="⮚"/>
              <a:defRPr/>
            </a:lvl1pPr>
            <a:lvl2pPr indent="-342900" lvl="1" marL="914400" algn="l">
              <a:lnSpc>
                <a:spcPct val="130000"/>
              </a:lnSpc>
              <a:spcBef>
                <a:spcPts val="500"/>
              </a:spcBef>
              <a:spcAft>
                <a:spcPts val="0"/>
              </a:spcAft>
              <a:buClr>
                <a:schemeClr val="dk1"/>
              </a:buClr>
              <a:buSzPts val="1800"/>
              <a:buFont typeface="Noto Sans Symbols"/>
              <a:buChar char="◆"/>
              <a:defRPr/>
            </a:lvl2pPr>
            <a:lvl3pPr indent="-330200" lvl="2" marL="1371600" algn="l">
              <a:lnSpc>
                <a:spcPct val="130000"/>
              </a:lnSpc>
              <a:spcBef>
                <a:spcPts val="500"/>
              </a:spcBef>
              <a:spcAft>
                <a:spcPts val="0"/>
              </a:spcAft>
              <a:buClr>
                <a:schemeClr val="dk1"/>
              </a:buClr>
              <a:buSzPts val="1600"/>
              <a:buFont typeface="Noto Sans Symbols"/>
              <a:buChar char="⮚"/>
              <a:defRPr/>
            </a:lvl3pPr>
            <a:lvl4pPr indent="-317500" lvl="3" marL="1828800" algn="l">
              <a:lnSpc>
                <a:spcPct val="130000"/>
              </a:lnSpc>
              <a:spcBef>
                <a:spcPts val="500"/>
              </a:spcBef>
              <a:spcAft>
                <a:spcPts val="0"/>
              </a:spcAft>
              <a:buClr>
                <a:schemeClr val="dk1"/>
              </a:buClr>
              <a:buSzPts val="1400"/>
              <a:buFont typeface="Noto Sans Symbols"/>
              <a:buChar char="⮚"/>
              <a:defRPr/>
            </a:lvl4pPr>
            <a:lvl5pPr indent="-317500" lvl="4" marL="2286000" algn="l">
              <a:lnSpc>
                <a:spcPct val="130000"/>
              </a:lnSpc>
              <a:spcBef>
                <a:spcPts val="500"/>
              </a:spcBef>
              <a:spcAft>
                <a:spcPts val="0"/>
              </a:spcAft>
              <a:buClr>
                <a:schemeClr val="dk1"/>
              </a:buClr>
              <a:buSzPts val="1400"/>
              <a:buFont typeface="Noto Sans Symbols"/>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 name="Google Shape;26;p42"/>
          <p:cNvSpPr txBox="1"/>
          <p:nvPr>
            <p:ph idx="10" type="dt"/>
          </p:nvPr>
        </p:nvSpPr>
        <p:spPr>
          <a:xfrm>
            <a:off x="838200" y="6492875"/>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2"/>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2"/>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r>
              <a:rPr lang="en-US"/>
              <a:t>2</a:t>
            </a:r>
            <a:endParaRPr/>
          </a:p>
        </p:txBody>
      </p:sp>
      <p:cxnSp>
        <p:nvCxnSpPr>
          <p:cNvPr id="29" name="Google Shape;29;p42"/>
          <p:cNvCxnSpPr/>
          <p:nvPr/>
        </p:nvCxnSpPr>
        <p:spPr>
          <a:xfrm>
            <a:off x="838200" y="1159308"/>
            <a:ext cx="11353800" cy="0"/>
          </a:xfrm>
          <a:prstGeom prst="straightConnector1">
            <a:avLst/>
          </a:prstGeom>
          <a:noFill/>
          <a:ln cap="flat" cmpd="sng" w="57150">
            <a:solidFill>
              <a:srgbClr val="00B0F0"/>
            </a:solidFill>
            <a:prstDash val="solid"/>
            <a:miter lim="800000"/>
            <a:headEnd len="sm" w="sm" type="none"/>
            <a:tailEnd len="sm" w="sm" type="none"/>
          </a:ln>
        </p:spPr>
      </p:cxnSp>
      <p:sp>
        <p:nvSpPr>
          <p:cNvPr id="30" name="Google Shape;30;p42"/>
          <p:cNvSpPr txBox="1"/>
          <p:nvPr/>
        </p:nvSpPr>
        <p:spPr>
          <a:xfrm>
            <a:off x="11353800" y="6519050"/>
            <a:ext cx="53340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400" u="none" cap="none" strike="noStrike">
                <a:solidFill>
                  <a:srgbClr val="7F7F7F"/>
                </a:solidFill>
                <a:latin typeface="Meiryo"/>
                <a:ea typeface="Meiryo"/>
                <a:cs typeface="Meiryo"/>
                <a:sym typeface="Meiryo"/>
              </a:rPr>
              <a:t>/11</a:t>
            </a:r>
            <a:endParaRPr sz="1400">
              <a:solidFill>
                <a:srgbClr val="7F7F7F"/>
              </a:solidFill>
              <a:latin typeface="Meiryo"/>
              <a:ea typeface="Meiryo"/>
              <a:cs typeface="Meiryo"/>
              <a:sym typeface="Meiry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セクション見出し" type="secHead">
  <p:cSld name="SECTION_HEADER">
    <p:spTree>
      <p:nvGrpSpPr>
        <p:cNvPr id="31" name="Shape 31"/>
        <p:cNvGrpSpPr/>
        <p:nvPr/>
      </p:nvGrpSpPr>
      <p:grpSpPr>
        <a:xfrm>
          <a:off x="0" y="0"/>
          <a:ext cx="0" cy="0"/>
          <a:chOff x="0" y="0"/>
          <a:chExt cx="0" cy="0"/>
        </a:xfrm>
      </p:grpSpPr>
      <p:sp>
        <p:nvSpPr>
          <p:cNvPr id="32" name="Google Shape;32;p43"/>
          <p:cNvSpPr txBox="1"/>
          <p:nvPr>
            <p:ph type="title"/>
          </p:nvPr>
        </p:nvSpPr>
        <p:spPr>
          <a:xfrm>
            <a:off x="838200" y="2495550"/>
            <a:ext cx="10515600" cy="1133475"/>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3600"/>
              <a:buFont typeface="Meiryo"/>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43"/>
          <p:cNvSpPr txBox="1"/>
          <p:nvPr>
            <p:ph idx="1" type="body"/>
          </p:nvPr>
        </p:nvSpPr>
        <p:spPr>
          <a:xfrm>
            <a:off x="838200" y="3629025"/>
            <a:ext cx="10515600" cy="1500187"/>
          </a:xfrm>
          <a:prstGeom prst="rect">
            <a:avLst/>
          </a:prstGeom>
          <a:noFill/>
          <a:ln>
            <a:noFill/>
          </a:ln>
        </p:spPr>
        <p:txBody>
          <a:bodyPr anchorCtr="0" anchor="t" bIns="45700" lIns="91425" spcFirstLastPara="1" rIns="91425" wrap="square" tIns="45700">
            <a:normAutofit/>
          </a:bodyPr>
          <a:lstStyle>
            <a:lvl1pPr indent="-228600" lvl="0" marL="457200" algn="ctr">
              <a:lnSpc>
                <a:spcPct val="130000"/>
              </a:lnSpc>
              <a:spcBef>
                <a:spcPts val="1000"/>
              </a:spcBef>
              <a:spcAft>
                <a:spcPts val="0"/>
              </a:spcAft>
              <a:buClr>
                <a:srgbClr val="888888"/>
              </a:buClr>
              <a:buSzPts val="2000"/>
              <a:buNone/>
              <a:defRPr sz="2000">
                <a:solidFill>
                  <a:srgbClr val="888888"/>
                </a:solidFill>
              </a:defRPr>
            </a:lvl1pPr>
            <a:lvl2pPr indent="-228600" lvl="1" marL="914400" algn="l">
              <a:lnSpc>
                <a:spcPct val="130000"/>
              </a:lnSpc>
              <a:spcBef>
                <a:spcPts val="500"/>
              </a:spcBef>
              <a:spcAft>
                <a:spcPts val="0"/>
              </a:spcAft>
              <a:buClr>
                <a:srgbClr val="888888"/>
              </a:buClr>
              <a:buSzPts val="2000"/>
              <a:buNone/>
              <a:defRPr sz="2000">
                <a:solidFill>
                  <a:srgbClr val="888888"/>
                </a:solidFill>
              </a:defRPr>
            </a:lvl2pPr>
            <a:lvl3pPr indent="-228600" lvl="2" marL="1371600" algn="l">
              <a:lnSpc>
                <a:spcPct val="130000"/>
              </a:lnSpc>
              <a:spcBef>
                <a:spcPts val="500"/>
              </a:spcBef>
              <a:spcAft>
                <a:spcPts val="0"/>
              </a:spcAft>
              <a:buClr>
                <a:srgbClr val="888888"/>
              </a:buClr>
              <a:buSzPts val="1800"/>
              <a:buNone/>
              <a:defRPr sz="1800">
                <a:solidFill>
                  <a:srgbClr val="888888"/>
                </a:solidFill>
              </a:defRPr>
            </a:lvl3pPr>
            <a:lvl4pPr indent="-228600" lvl="3" marL="1828800" algn="l">
              <a:lnSpc>
                <a:spcPct val="130000"/>
              </a:lnSpc>
              <a:spcBef>
                <a:spcPts val="500"/>
              </a:spcBef>
              <a:spcAft>
                <a:spcPts val="0"/>
              </a:spcAft>
              <a:buClr>
                <a:srgbClr val="888888"/>
              </a:buClr>
              <a:buSzPts val="1600"/>
              <a:buNone/>
              <a:defRPr sz="1600">
                <a:solidFill>
                  <a:srgbClr val="888888"/>
                </a:solidFill>
              </a:defRPr>
            </a:lvl4pPr>
            <a:lvl5pPr indent="-228600" lvl="4" marL="2286000" algn="l">
              <a:lnSpc>
                <a:spcPct val="13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43"/>
          <p:cNvSpPr txBox="1"/>
          <p:nvPr>
            <p:ph idx="10" type="dt"/>
          </p:nvPr>
        </p:nvSpPr>
        <p:spPr>
          <a:xfrm>
            <a:off x="838200" y="6492875"/>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3"/>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43"/>
          <p:cNvSpPr/>
          <p:nvPr/>
        </p:nvSpPr>
        <p:spPr>
          <a:xfrm>
            <a:off x="747548" y="3584671"/>
            <a:ext cx="10696903" cy="88708"/>
          </a:xfrm>
          <a:prstGeom prst="rect">
            <a:avLst/>
          </a:prstGeom>
          <a:solidFill>
            <a:srgbClr val="00B0F0"/>
          </a:solid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つのコンテンツ">
  <p:cSld name="2 つのコンテンツ">
    <p:spTree>
      <p:nvGrpSpPr>
        <p:cNvPr id="37" name="Shape 37"/>
        <p:cNvGrpSpPr/>
        <p:nvPr/>
      </p:nvGrpSpPr>
      <p:grpSpPr>
        <a:xfrm>
          <a:off x="0" y="0"/>
          <a:ext cx="0" cy="0"/>
          <a:chOff x="0" y="0"/>
          <a:chExt cx="0" cy="0"/>
        </a:xfrm>
      </p:grpSpPr>
      <p:sp>
        <p:nvSpPr>
          <p:cNvPr id="38" name="Google Shape;38;p4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130000"/>
              </a:lnSpc>
              <a:spcBef>
                <a:spcPts val="1000"/>
              </a:spcBef>
              <a:spcAft>
                <a:spcPts val="0"/>
              </a:spcAft>
              <a:buClr>
                <a:schemeClr val="dk1"/>
              </a:buClr>
              <a:buSzPts val="1800"/>
              <a:buChar char="⮚"/>
              <a:defRPr/>
            </a:lvl1pPr>
            <a:lvl2pPr indent="-342900" lvl="1" marL="914400" algn="l">
              <a:lnSpc>
                <a:spcPct val="130000"/>
              </a:lnSpc>
              <a:spcBef>
                <a:spcPts val="500"/>
              </a:spcBef>
              <a:spcAft>
                <a:spcPts val="0"/>
              </a:spcAft>
              <a:buClr>
                <a:schemeClr val="dk1"/>
              </a:buClr>
              <a:buSzPts val="1800"/>
              <a:buChar char="⮚"/>
              <a:defRPr/>
            </a:lvl2pPr>
            <a:lvl3pPr indent="-342900" lvl="2" marL="1371600" algn="l">
              <a:lnSpc>
                <a:spcPct val="130000"/>
              </a:lnSpc>
              <a:spcBef>
                <a:spcPts val="500"/>
              </a:spcBef>
              <a:spcAft>
                <a:spcPts val="0"/>
              </a:spcAft>
              <a:buClr>
                <a:schemeClr val="dk1"/>
              </a:buClr>
              <a:buSzPts val="1800"/>
              <a:buChar char="⮚"/>
              <a:defRPr/>
            </a:lvl3pPr>
            <a:lvl4pPr indent="-342900" lvl="3" marL="1828800" algn="l">
              <a:lnSpc>
                <a:spcPct val="130000"/>
              </a:lnSpc>
              <a:spcBef>
                <a:spcPts val="500"/>
              </a:spcBef>
              <a:spcAft>
                <a:spcPts val="0"/>
              </a:spcAft>
              <a:buClr>
                <a:schemeClr val="dk1"/>
              </a:buClr>
              <a:buSzPts val="1800"/>
              <a:buChar char="⮚"/>
              <a:defRPr/>
            </a:lvl4pPr>
            <a:lvl5pPr indent="-342900" lvl="4" marL="2286000" algn="l">
              <a:lnSpc>
                <a:spcPct val="13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 name="Google Shape;39;p4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130000"/>
              </a:lnSpc>
              <a:spcBef>
                <a:spcPts val="1000"/>
              </a:spcBef>
              <a:spcAft>
                <a:spcPts val="0"/>
              </a:spcAft>
              <a:buClr>
                <a:schemeClr val="dk1"/>
              </a:buClr>
              <a:buSzPts val="1800"/>
              <a:buChar char="⮚"/>
              <a:defRPr/>
            </a:lvl1pPr>
            <a:lvl2pPr indent="-342900" lvl="1" marL="914400" algn="l">
              <a:lnSpc>
                <a:spcPct val="130000"/>
              </a:lnSpc>
              <a:spcBef>
                <a:spcPts val="500"/>
              </a:spcBef>
              <a:spcAft>
                <a:spcPts val="0"/>
              </a:spcAft>
              <a:buClr>
                <a:schemeClr val="dk1"/>
              </a:buClr>
              <a:buSzPts val="1800"/>
              <a:buChar char="⮚"/>
              <a:defRPr/>
            </a:lvl2pPr>
            <a:lvl3pPr indent="-342900" lvl="2" marL="1371600" algn="l">
              <a:lnSpc>
                <a:spcPct val="130000"/>
              </a:lnSpc>
              <a:spcBef>
                <a:spcPts val="500"/>
              </a:spcBef>
              <a:spcAft>
                <a:spcPts val="0"/>
              </a:spcAft>
              <a:buClr>
                <a:schemeClr val="dk1"/>
              </a:buClr>
              <a:buSzPts val="1800"/>
              <a:buChar char="⮚"/>
              <a:defRPr/>
            </a:lvl3pPr>
            <a:lvl4pPr indent="-342900" lvl="3" marL="1828800" algn="l">
              <a:lnSpc>
                <a:spcPct val="130000"/>
              </a:lnSpc>
              <a:spcBef>
                <a:spcPts val="500"/>
              </a:spcBef>
              <a:spcAft>
                <a:spcPts val="0"/>
              </a:spcAft>
              <a:buClr>
                <a:schemeClr val="dk1"/>
              </a:buClr>
              <a:buSzPts val="1800"/>
              <a:buChar char="⮚"/>
              <a:defRPr/>
            </a:lvl4pPr>
            <a:lvl5pPr indent="-342900" lvl="4" marL="2286000" algn="l">
              <a:lnSpc>
                <a:spcPct val="13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44"/>
          <p:cNvSpPr txBox="1"/>
          <p:nvPr>
            <p:ph idx="10" type="dt"/>
          </p:nvPr>
        </p:nvSpPr>
        <p:spPr>
          <a:xfrm>
            <a:off x="838200" y="6492875"/>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44"/>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44"/>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43" name="Google Shape;43;p44"/>
          <p:cNvCxnSpPr/>
          <p:nvPr/>
        </p:nvCxnSpPr>
        <p:spPr>
          <a:xfrm>
            <a:off x="838200" y="936516"/>
            <a:ext cx="11353800" cy="0"/>
          </a:xfrm>
          <a:prstGeom prst="straightConnector1">
            <a:avLst/>
          </a:prstGeom>
          <a:noFill/>
          <a:ln cap="flat" cmpd="sng" w="57150">
            <a:solidFill>
              <a:srgbClr val="00B0F0"/>
            </a:solidFill>
            <a:prstDash val="solid"/>
            <a:miter lim="800000"/>
            <a:headEnd len="sm" w="sm" type="none"/>
            <a:tailEnd len="sm" w="sm" type="none"/>
          </a:ln>
        </p:spPr>
      </p:cxnSp>
      <p:sp>
        <p:nvSpPr>
          <p:cNvPr id="44" name="Google Shape;44;p44"/>
          <p:cNvSpPr txBox="1"/>
          <p:nvPr>
            <p:ph type="title"/>
          </p:nvPr>
        </p:nvSpPr>
        <p:spPr>
          <a:xfrm>
            <a:off x="838200" y="0"/>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44"/>
          <p:cNvSpPr txBox="1"/>
          <p:nvPr/>
        </p:nvSpPr>
        <p:spPr>
          <a:xfrm>
            <a:off x="11353800" y="6519050"/>
            <a:ext cx="53340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7F7F7F"/>
                </a:solidFill>
                <a:latin typeface="Meiryo"/>
                <a:ea typeface="Meiryo"/>
                <a:cs typeface="Meiryo"/>
                <a:sym typeface="Meiryo"/>
              </a:rPr>
              <a:t>/18</a:t>
            </a:r>
            <a:endParaRPr sz="1400">
              <a:solidFill>
                <a:srgbClr val="7F7F7F"/>
              </a:solidFill>
              <a:latin typeface="Meiryo"/>
              <a:ea typeface="Meiryo"/>
              <a:cs typeface="Meiryo"/>
              <a:sym typeface="Meiry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較">
  <p:cSld name="比較">
    <p:spTree>
      <p:nvGrpSpPr>
        <p:cNvPr id="46" name="Shape 46"/>
        <p:cNvGrpSpPr/>
        <p:nvPr/>
      </p:nvGrpSpPr>
      <p:grpSpPr>
        <a:xfrm>
          <a:off x="0" y="0"/>
          <a:ext cx="0" cy="0"/>
          <a:chOff x="0" y="0"/>
          <a:chExt cx="0" cy="0"/>
        </a:xfrm>
      </p:grpSpPr>
      <p:sp>
        <p:nvSpPr>
          <p:cNvPr id="47" name="Google Shape;47;p4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30000"/>
              </a:lnSpc>
              <a:spcBef>
                <a:spcPts val="1000"/>
              </a:spcBef>
              <a:spcAft>
                <a:spcPts val="0"/>
              </a:spcAft>
              <a:buClr>
                <a:schemeClr val="dk1"/>
              </a:buClr>
              <a:buSzPts val="2400"/>
              <a:buNone/>
              <a:defRPr b="1" sz="2400"/>
            </a:lvl1pPr>
            <a:lvl2pPr indent="-228600" lvl="1" marL="914400" algn="l">
              <a:lnSpc>
                <a:spcPct val="130000"/>
              </a:lnSpc>
              <a:spcBef>
                <a:spcPts val="500"/>
              </a:spcBef>
              <a:spcAft>
                <a:spcPts val="0"/>
              </a:spcAft>
              <a:buClr>
                <a:schemeClr val="dk1"/>
              </a:buClr>
              <a:buSzPts val="2000"/>
              <a:buNone/>
              <a:defRPr b="1" sz="2000"/>
            </a:lvl2pPr>
            <a:lvl3pPr indent="-228600" lvl="2" marL="1371600" algn="l">
              <a:lnSpc>
                <a:spcPct val="130000"/>
              </a:lnSpc>
              <a:spcBef>
                <a:spcPts val="500"/>
              </a:spcBef>
              <a:spcAft>
                <a:spcPts val="0"/>
              </a:spcAft>
              <a:buClr>
                <a:schemeClr val="dk1"/>
              </a:buClr>
              <a:buSzPts val="1800"/>
              <a:buNone/>
              <a:defRPr b="1" sz="1800"/>
            </a:lvl3pPr>
            <a:lvl4pPr indent="-228600" lvl="3" marL="1828800" algn="l">
              <a:lnSpc>
                <a:spcPct val="130000"/>
              </a:lnSpc>
              <a:spcBef>
                <a:spcPts val="500"/>
              </a:spcBef>
              <a:spcAft>
                <a:spcPts val="0"/>
              </a:spcAft>
              <a:buClr>
                <a:schemeClr val="dk1"/>
              </a:buClr>
              <a:buSzPts val="1600"/>
              <a:buNone/>
              <a:defRPr b="1" sz="1600"/>
            </a:lvl4pPr>
            <a:lvl5pPr indent="-228600" lvl="4" marL="2286000" algn="l">
              <a:lnSpc>
                <a:spcPct val="13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 name="Google Shape;48;p4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130000"/>
              </a:lnSpc>
              <a:spcBef>
                <a:spcPts val="1000"/>
              </a:spcBef>
              <a:spcAft>
                <a:spcPts val="0"/>
              </a:spcAft>
              <a:buClr>
                <a:schemeClr val="dk1"/>
              </a:buClr>
              <a:buSzPts val="1800"/>
              <a:buChar char="⮚"/>
              <a:defRPr/>
            </a:lvl1pPr>
            <a:lvl2pPr indent="-342900" lvl="1" marL="914400" algn="l">
              <a:lnSpc>
                <a:spcPct val="130000"/>
              </a:lnSpc>
              <a:spcBef>
                <a:spcPts val="500"/>
              </a:spcBef>
              <a:spcAft>
                <a:spcPts val="0"/>
              </a:spcAft>
              <a:buClr>
                <a:schemeClr val="dk1"/>
              </a:buClr>
              <a:buSzPts val="1800"/>
              <a:buChar char="⮚"/>
              <a:defRPr/>
            </a:lvl2pPr>
            <a:lvl3pPr indent="-342900" lvl="2" marL="1371600" algn="l">
              <a:lnSpc>
                <a:spcPct val="130000"/>
              </a:lnSpc>
              <a:spcBef>
                <a:spcPts val="500"/>
              </a:spcBef>
              <a:spcAft>
                <a:spcPts val="0"/>
              </a:spcAft>
              <a:buClr>
                <a:schemeClr val="dk1"/>
              </a:buClr>
              <a:buSzPts val="1800"/>
              <a:buChar char="⮚"/>
              <a:defRPr/>
            </a:lvl3pPr>
            <a:lvl4pPr indent="-342900" lvl="3" marL="1828800" algn="l">
              <a:lnSpc>
                <a:spcPct val="130000"/>
              </a:lnSpc>
              <a:spcBef>
                <a:spcPts val="500"/>
              </a:spcBef>
              <a:spcAft>
                <a:spcPts val="0"/>
              </a:spcAft>
              <a:buClr>
                <a:schemeClr val="dk1"/>
              </a:buClr>
              <a:buSzPts val="1800"/>
              <a:buChar char="⮚"/>
              <a:defRPr/>
            </a:lvl4pPr>
            <a:lvl5pPr indent="-342900" lvl="4" marL="2286000" algn="l">
              <a:lnSpc>
                <a:spcPct val="13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4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130000"/>
              </a:lnSpc>
              <a:spcBef>
                <a:spcPts val="1000"/>
              </a:spcBef>
              <a:spcAft>
                <a:spcPts val="0"/>
              </a:spcAft>
              <a:buClr>
                <a:schemeClr val="dk1"/>
              </a:buClr>
              <a:buSzPts val="2400"/>
              <a:buNone/>
              <a:defRPr b="1" sz="2400"/>
            </a:lvl1pPr>
            <a:lvl2pPr indent="-228600" lvl="1" marL="914400" algn="l">
              <a:lnSpc>
                <a:spcPct val="130000"/>
              </a:lnSpc>
              <a:spcBef>
                <a:spcPts val="500"/>
              </a:spcBef>
              <a:spcAft>
                <a:spcPts val="0"/>
              </a:spcAft>
              <a:buClr>
                <a:schemeClr val="dk1"/>
              </a:buClr>
              <a:buSzPts val="2000"/>
              <a:buNone/>
              <a:defRPr b="1" sz="2000"/>
            </a:lvl2pPr>
            <a:lvl3pPr indent="-228600" lvl="2" marL="1371600" algn="l">
              <a:lnSpc>
                <a:spcPct val="130000"/>
              </a:lnSpc>
              <a:spcBef>
                <a:spcPts val="500"/>
              </a:spcBef>
              <a:spcAft>
                <a:spcPts val="0"/>
              </a:spcAft>
              <a:buClr>
                <a:schemeClr val="dk1"/>
              </a:buClr>
              <a:buSzPts val="1800"/>
              <a:buNone/>
              <a:defRPr b="1" sz="1800"/>
            </a:lvl3pPr>
            <a:lvl4pPr indent="-228600" lvl="3" marL="1828800" algn="l">
              <a:lnSpc>
                <a:spcPct val="130000"/>
              </a:lnSpc>
              <a:spcBef>
                <a:spcPts val="500"/>
              </a:spcBef>
              <a:spcAft>
                <a:spcPts val="0"/>
              </a:spcAft>
              <a:buClr>
                <a:schemeClr val="dk1"/>
              </a:buClr>
              <a:buSzPts val="1600"/>
              <a:buNone/>
              <a:defRPr b="1" sz="1600"/>
            </a:lvl4pPr>
            <a:lvl5pPr indent="-228600" lvl="4" marL="2286000" algn="l">
              <a:lnSpc>
                <a:spcPct val="13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4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130000"/>
              </a:lnSpc>
              <a:spcBef>
                <a:spcPts val="1000"/>
              </a:spcBef>
              <a:spcAft>
                <a:spcPts val="0"/>
              </a:spcAft>
              <a:buClr>
                <a:schemeClr val="dk1"/>
              </a:buClr>
              <a:buSzPts val="1800"/>
              <a:buChar char="⮚"/>
              <a:defRPr/>
            </a:lvl1pPr>
            <a:lvl2pPr indent="-342900" lvl="1" marL="914400" algn="l">
              <a:lnSpc>
                <a:spcPct val="130000"/>
              </a:lnSpc>
              <a:spcBef>
                <a:spcPts val="500"/>
              </a:spcBef>
              <a:spcAft>
                <a:spcPts val="0"/>
              </a:spcAft>
              <a:buClr>
                <a:schemeClr val="dk1"/>
              </a:buClr>
              <a:buSzPts val="1800"/>
              <a:buChar char="⮚"/>
              <a:defRPr/>
            </a:lvl2pPr>
            <a:lvl3pPr indent="-342900" lvl="2" marL="1371600" algn="l">
              <a:lnSpc>
                <a:spcPct val="130000"/>
              </a:lnSpc>
              <a:spcBef>
                <a:spcPts val="500"/>
              </a:spcBef>
              <a:spcAft>
                <a:spcPts val="0"/>
              </a:spcAft>
              <a:buClr>
                <a:schemeClr val="dk1"/>
              </a:buClr>
              <a:buSzPts val="1800"/>
              <a:buChar char="⮚"/>
              <a:defRPr/>
            </a:lvl3pPr>
            <a:lvl4pPr indent="-342900" lvl="3" marL="1828800" algn="l">
              <a:lnSpc>
                <a:spcPct val="130000"/>
              </a:lnSpc>
              <a:spcBef>
                <a:spcPts val="500"/>
              </a:spcBef>
              <a:spcAft>
                <a:spcPts val="0"/>
              </a:spcAft>
              <a:buClr>
                <a:schemeClr val="dk1"/>
              </a:buClr>
              <a:buSzPts val="1800"/>
              <a:buChar char="⮚"/>
              <a:defRPr/>
            </a:lvl4pPr>
            <a:lvl5pPr indent="-342900" lvl="4" marL="2286000" algn="l">
              <a:lnSpc>
                <a:spcPct val="13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45"/>
          <p:cNvSpPr txBox="1"/>
          <p:nvPr>
            <p:ph idx="10" type="dt"/>
          </p:nvPr>
        </p:nvSpPr>
        <p:spPr>
          <a:xfrm>
            <a:off x="838200" y="6492875"/>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5"/>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45"/>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54" name="Google Shape;54;p45"/>
          <p:cNvCxnSpPr/>
          <p:nvPr/>
        </p:nvCxnSpPr>
        <p:spPr>
          <a:xfrm>
            <a:off x="838200" y="936516"/>
            <a:ext cx="11353800" cy="0"/>
          </a:xfrm>
          <a:prstGeom prst="straightConnector1">
            <a:avLst/>
          </a:prstGeom>
          <a:noFill/>
          <a:ln cap="flat" cmpd="sng" w="57150">
            <a:solidFill>
              <a:srgbClr val="00B0F0"/>
            </a:solidFill>
            <a:prstDash val="solid"/>
            <a:miter lim="800000"/>
            <a:headEnd len="sm" w="sm" type="none"/>
            <a:tailEnd len="sm" w="sm" type="none"/>
          </a:ln>
        </p:spPr>
      </p:cxnSp>
      <p:sp>
        <p:nvSpPr>
          <p:cNvPr id="55" name="Google Shape;55;p45"/>
          <p:cNvSpPr txBox="1"/>
          <p:nvPr>
            <p:ph type="title"/>
          </p:nvPr>
        </p:nvSpPr>
        <p:spPr>
          <a:xfrm>
            <a:off x="838200" y="0"/>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45"/>
          <p:cNvSpPr txBox="1"/>
          <p:nvPr/>
        </p:nvSpPr>
        <p:spPr>
          <a:xfrm>
            <a:off x="11353800" y="6519050"/>
            <a:ext cx="53340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7F7F7F"/>
                </a:solidFill>
                <a:latin typeface="Meiryo"/>
                <a:ea typeface="Meiryo"/>
                <a:cs typeface="Meiryo"/>
                <a:sym typeface="Meiryo"/>
              </a:rPr>
              <a:t>/18</a:t>
            </a:r>
            <a:endParaRPr sz="1400">
              <a:solidFill>
                <a:srgbClr val="7F7F7F"/>
              </a:solidFill>
              <a:latin typeface="Meiryo"/>
              <a:ea typeface="Meiryo"/>
              <a:cs typeface="Meiryo"/>
              <a:sym typeface="Meiry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のみ">
  <p:cSld name="タイトルのみ">
    <p:spTree>
      <p:nvGrpSpPr>
        <p:cNvPr id="57" name="Shape 57"/>
        <p:cNvGrpSpPr/>
        <p:nvPr/>
      </p:nvGrpSpPr>
      <p:grpSpPr>
        <a:xfrm>
          <a:off x="0" y="0"/>
          <a:ext cx="0" cy="0"/>
          <a:chOff x="0" y="0"/>
          <a:chExt cx="0" cy="0"/>
        </a:xfrm>
      </p:grpSpPr>
      <p:sp>
        <p:nvSpPr>
          <p:cNvPr id="58" name="Google Shape;58;p46"/>
          <p:cNvSpPr txBox="1"/>
          <p:nvPr>
            <p:ph idx="10" type="dt"/>
          </p:nvPr>
        </p:nvSpPr>
        <p:spPr>
          <a:xfrm>
            <a:off x="838200" y="6492875"/>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46"/>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46"/>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61" name="Google Shape;61;p46"/>
          <p:cNvCxnSpPr/>
          <p:nvPr/>
        </p:nvCxnSpPr>
        <p:spPr>
          <a:xfrm>
            <a:off x="838200" y="936516"/>
            <a:ext cx="11353800" cy="0"/>
          </a:xfrm>
          <a:prstGeom prst="straightConnector1">
            <a:avLst/>
          </a:prstGeom>
          <a:noFill/>
          <a:ln cap="flat" cmpd="sng" w="57150">
            <a:solidFill>
              <a:srgbClr val="00B0F0"/>
            </a:solidFill>
            <a:prstDash val="solid"/>
            <a:miter lim="800000"/>
            <a:headEnd len="sm" w="sm" type="none"/>
            <a:tailEnd len="sm" w="sm" type="none"/>
          </a:ln>
        </p:spPr>
      </p:cxnSp>
      <p:sp>
        <p:nvSpPr>
          <p:cNvPr id="62" name="Google Shape;62;p46"/>
          <p:cNvSpPr txBox="1"/>
          <p:nvPr>
            <p:ph type="title"/>
          </p:nvPr>
        </p:nvSpPr>
        <p:spPr>
          <a:xfrm>
            <a:off x="838200" y="0"/>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46"/>
          <p:cNvSpPr txBox="1"/>
          <p:nvPr/>
        </p:nvSpPr>
        <p:spPr>
          <a:xfrm>
            <a:off x="11353800" y="6519050"/>
            <a:ext cx="53340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7F7F7F"/>
                </a:solidFill>
                <a:latin typeface="Meiryo"/>
                <a:ea typeface="Meiryo"/>
                <a:cs typeface="Meiryo"/>
                <a:sym typeface="Meiryo"/>
              </a:rPr>
              <a:t>/18</a:t>
            </a:r>
            <a:endParaRPr sz="1400">
              <a:solidFill>
                <a:srgbClr val="7F7F7F"/>
              </a:solidFill>
              <a:latin typeface="Meiryo"/>
              <a:ea typeface="Meiryo"/>
              <a:cs typeface="Meiryo"/>
              <a:sym typeface="Meiryo"/>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白紙" type="blank">
  <p:cSld name="BLANK">
    <p:spTree>
      <p:nvGrpSpPr>
        <p:cNvPr id="64" name="Shape 64"/>
        <p:cNvGrpSpPr/>
        <p:nvPr/>
      </p:nvGrpSpPr>
      <p:grpSpPr>
        <a:xfrm>
          <a:off x="0" y="0"/>
          <a:ext cx="0" cy="0"/>
          <a:chOff x="0" y="0"/>
          <a:chExt cx="0" cy="0"/>
        </a:xfrm>
      </p:grpSpPr>
      <p:sp>
        <p:nvSpPr>
          <p:cNvPr id="65" name="Google Shape;65;p47"/>
          <p:cNvSpPr txBox="1"/>
          <p:nvPr>
            <p:ph idx="10" type="dt"/>
          </p:nvPr>
        </p:nvSpPr>
        <p:spPr>
          <a:xfrm>
            <a:off x="838200" y="6492875"/>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47"/>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47"/>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68" name="Google Shape;68;p47"/>
          <p:cNvSpPr txBox="1"/>
          <p:nvPr/>
        </p:nvSpPr>
        <p:spPr>
          <a:xfrm>
            <a:off x="11353800" y="6519050"/>
            <a:ext cx="53340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7F7F7F"/>
                </a:solidFill>
                <a:latin typeface="Meiryo"/>
                <a:ea typeface="Meiryo"/>
                <a:cs typeface="Meiryo"/>
                <a:sym typeface="Meiryo"/>
              </a:rPr>
              <a:t>/18</a:t>
            </a:r>
            <a:endParaRPr sz="1400">
              <a:solidFill>
                <a:srgbClr val="7F7F7F"/>
              </a:solidFill>
              <a:latin typeface="Meiryo"/>
              <a:ea typeface="Meiryo"/>
              <a:cs typeface="Meiryo"/>
              <a:sym typeface="Meiry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コンテンツ" type="objTx">
  <p:cSld name="OBJECT_WITH_CAPTION_TEXT">
    <p:spTree>
      <p:nvGrpSpPr>
        <p:cNvPr id="69" name="Shape 69"/>
        <p:cNvGrpSpPr/>
        <p:nvPr/>
      </p:nvGrpSpPr>
      <p:grpSpPr>
        <a:xfrm>
          <a:off x="0" y="0"/>
          <a:ext cx="0" cy="0"/>
          <a:chOff x="0" y="0"/>
          <a:chExt cx="0" cy="0"/>
        </a:xfrm>
      </p:grpSpPr>
      <p:sp>
        <p:nvSpPr>
          <p:cNvPr id="70" name="Google Shape;70;p4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Meiryo"/>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4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130000"/>
              </a:lnSpc>
              <a:spcBef>
                <a:spcPts val="1000"/>
              </a:spcBef>
              <a:spcAft>
                <a:spcPts val="0"/>
              </a:spcAft>
              <a:buClr>
                <a:schemeClr val="dk1"/>
              </a:buClr>
              <a:buSzPts val="3200"/>
              <a:buChar char="⮚"/>
              <a:defRPr sz="3200"/>
            </a:lvl1pPr>
            <a:lvl2pPr indent="-406400" lvl="1" marL="914400" algn="l">
              <a:lnSpc>
                <a:spcPct val="130000"/>
              </a:lnSpc>
              <a:spcBef>
                <a:spcPts val="500"/>
              </a:spcBef>
              <a:spcAft>
                <a:spcPts val="0"/>
              </a:spcAft>
              <a:buClr>
                <a:schemeClr val="dk1"/>
              </a:buClr>
              <a:buSzPts val="2800"/>
              <a:buChar char="⮚"/>
              <a:defRPr sz="2800"/>
            </a:lvl2pPr>
            <a:lvl3pPr indent="-381000" lvl="2" marL="1371600" algn="l">
              <a:lnSpc>
                <a:spcPct val="130000"/>
              </a:lnSpc>
              <a:spcBef>
                <a:spcPts val="500"/>
              </a:spcBef>
              <a:spcAft>
                <a:spcPts val="0"/>
              </a:spcAft>
              <a:buClr>
                <a:schemeClr val="dk1"/>
              </a:buClr>
              <a:buSzPts val="2400"/>
              <a:buChar char="⮚"/>
              <a:defRPr sz="2400"/>
            </a:lvl3pPr>
            <a:lvl4pPr indent="-355600" lvl="3" marL="1828800" algn="l">
              <a:lnSpc>
                <a:spcPct val="130000"/>
              </a:lnSpc>
              <a:spcBef>
                <a:spcPts val="500"/>
              </a:spcBef>
              <a:spcAft>
                <a:spcPts val="0"/>
              </a:spcAft>
              <a:buClr>
                <a:schemeClr val="dk1"/>
              </a:buClr>
              <a:buSzPts val="2000"/>
              <a:buChar char="⮚"/>
              <a:defRPr sz="2000"/>
            </a:lvl4pPr>
            <a:lvl5pPr indent="-355600" lvl="4" marL="2286000" algn="l">
              <a:lnSpc>
                <a:spcPct val="13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2" name="Google Shape;72;p4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130000"/>
              </a:lnSpc>
              <a:spcBef>
                <a:spcPts val="1000"/>
              </a:spcBef>
              <a:spcAft>
                <a:spcPts val="0"/>
              </a:spcAft>
              <a:buClr>
                <a:schemeClr val="dk1"/>
              </a:buClr>
              <a:buSzPts val="1600"/>
              <a:buNone/>
              <a:defRPr sz="1600"/>
            </a:lvl1pPr>
            <a:lvl2pPr indent="-228600" lvl="1" marL="914400" algn="l">
              <a:lnSpc>
                <a:spcPct val="130000"/>
              </a:lnSpc>
              <a:spcBef>
                <a:spcPts val="500"/>
              </a:spcBef>
              <a:spcAft>
                <a:spcPts val="0"/>
              </a:spcAft>
              <a:buClr>
                <a:schemeClr val="dk1"/>
              </a:buClr>
              <a:buSzPts val="1400"/>
              <a:buNone/>
              <a:defRPr sz="1400"/>
            </a:lvl2pPr>
            <a:lvl3pPr indent="-228600" lvl="2" marL="1371600" algn="l">
              <a:lnSpc>
                <a:spcPct val="130000"/>
              </a:lnSpc>
              <a:spcBef>
                <a:spcPts val="500"/>
              </a:spcBef>
              <a:spcAft>
                <a:spcPts val="0"/>
              </a:spcAft>
              <a:buClr>
                <a:schemeClr val="dk1"/>
              </a:buClr>
              <a:buSzPts val="1200"/>
              <a:buNone/>
              <a:defRPr sz="1200"/>
            </a:lvl3pPr>
            <a:lvl4pPr indent="-228600" lvl="3" marL="1828800" algn="l">
              <a:lnSpc>
                <a:spcPct val="130000"/>
              </a:lnSpc>
              <a:spcBef>
                <a:spcPts val="500"/>
              </a:spcBef>
              <a:spcAft>
                <a:spcPts val="0"/>
              </a:spcAft>
              <a:buClr>
                <a:schemeClr val="dk1"/>
              </a:buClr>
              <a:buSzPts val="1000"/>
              <a:buNone/>
              <a:defRPr sz="1000"/>
            </a:lvl4pPr>
            <a:lvl5pPr indent="-228600" lvl="4" marL="2286000" algn="l">
              <a:lnSpc>
                <a:spcPct val="13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3" name="Google Shape;73;p48"/>
          <p:cNvSpPr txBox="1"/>
          <p:nvPr>
            <p:ph idx="10" type="dt"/>
          </p:nvPr>
        </p:nvSpPr>
        <p:spPr>
          <a:xfrm>
            <a:off x="838200" y="6492875"/>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48"/>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48"/>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76" name="Google Shape;76;p48"/>
          <p:cNvSpPr txBox="1"/>
          <p:nvPr/>
        </p:nvSpPr>
        <p:spPr>
          <a:xfrm>
            <a:off x="11353800" y="6519050"/>
            <a:ext cx="53340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7F7F7F"/>
                </a:solidFill>
                <a:latin typeface="Meiryo"/>
                <a:ea typeface="Meiryo"/>
                <a:cs typeface="Meiryo"/>
                <a:sym typeface="Meiryo"/>
              </a:rPr>
              <a:t>/18</a:t>
            </a:r>
            <a:endParaRPr sz="1400">
              <a:solidFill>
                <a:srgbClr val="7F7F7F"/>
              </a:solidFill>
              <a:latin typeface="Meiryo"/>
              <a:ea typeface="Meiryo"/>
              <a:cs typeface="Meiryo"/>
              <a:sym typeface="Meiryo"/>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タイトル付きの図" type="picTx">
  <p:cSld name="PICTURE_WITH_CAPTION_TEXT">
    <p:spTree>
      <p:nvGrpSpPr>
        <p:cNvPr id="77" name="Shape 77"/>
        <p:cNvGrpSpPr/>
        <p:nvPr/>
      </p:nvGrpSpPr>
      <p:grpSpPr>
        <a:xfrm>
          <a:off x="0" y="0"/>
          <a:ext cx="0" cy="0"/>
          <a:chOff x="0" y="0"/>
          <a:chExt cx="0" cy="0"/>
        </a:xfrm>
      </p:grpSpPr>
      <p:sp>
        <p:nvSpPr>
          <p:cNvPr id="78" name="Google Shape;78;p4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Meiryo"/>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49"/>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130000"/>
              </a:lnSpc>
              <a:spcBef>
                <a:spcPts val="1000"/>
              </a:spcBef>
              <a:spcAft>
                <a:spcPts val="0"/>
              </a:spcAft>
              <a:buClr>
                <a:schemeClr val="dk1"/>
              </a:buClr>
              <a:buSzPts val="3200"/>
              <a:buFont typeface="Noto Sans Symbols"/>
              <a:buNone/>
              <a:defRPr b="0" i="0" sz="3200" u="none" cap="none" strike="noStrike">
                <a:solidFill>
                  <a:schemeClr val="dk1"/>
                </a:solidFill>
                <a:latin typeface="Meiryo"/>
                <a:ea typeface="Meiryo"/>
                <a:cs typeface="Meiryo"/>
                <a:sym typeface="Meiryo"/>
              </a:defRPr>
            </a:lvl1pPr>
            <a:lvl2pPr lvl="1" marR="0" rtl="0" algn="l">
              <a:lnSpc>
                <a:spcPct val="130000"/>
              </a:lnSpc>
              <a:spcBef>
                <a:spcPts val="500"/>
              </a:spcBef>
              <a:spcAft>
                <a:spcPts val="0"/>
              </a:spcAft>
              <a:buClr>
                <a:schemeClr val="dk1"/>
              </a:buClr>
              <a:buSzPts val="2800"/>
              <a:buFont typeface="Noto Sans Symbols"/>
              <a:buNone/>
              <a:defRPr b="0" i="0" sz="2800" u="none" cap="none" strike="noStrike">
                <a:solidFill>
                  <a:schemeClr val="dk1"/>
                </a:solidFill>
                <a:latin typeface="Meiryo"/>
                <a:ea typeface="Meiryo"/>
                <a:cs typeface="Meiryo"/>
                <a:sym typeface="Meiryo"/>
              </a:defRPr>
            </a:lvl2pPr>
            <a:lvl3pPr lvl="2" marR="0" rtl="0" algn="l">
              <a:lnSpc>
                <a:spcPct val="130000"/>
              </a:lnSpc>
              <a:spcBef>
                <a:spcPts val="500"/>
              </a:spcBef>
              <a:spcAft>
                <a:spcPts val="0"/>
              </a:spcAft>
              <a:buClr>
                <a:schemeClr val="dk1"/>
              </a:buClr>
              <a:buSzPts val="2400"/>
              <a:buFont typeface="Noto Sans Symbols"/>
              <a:buNone/>
              <a:defRPr b="0" i="0" sz="2400" u="none" cap="none" strike="noStrike">
                <a:solidFill>
                  <a:schemeClr val="dk1"/>
                </a:solidFill>
                <a:latin typeface="Meiryo"/>
                <a:ea typeface="Meiryo"/>
                <a:cs typeface="Meiryo"/>
                <a:sym typeface="Meiryo"/>
              </a:defRPr>
            </a:lvl3pPr>
            <a:lvl4pPr lvl="3" marR="0" rtl="0" algn="l">
              <a:lnSpc>
                <a:spcPct val="130000"/>
              </a:lnSpc>
              <a:spcBef>
                <a:spcPts val="500"/>
              </a:spcBef>
              <a:spcAft>
                <a:spcPts val="0"/>
              </a:spcAft>
              <a:buClr>
                <a:schemeClr val="dk1"/>
              </a:buClr>
              <a:buSzPts val="2000"/>
              <a:buFont typeface="Noto Sans Symbols"/>
              <a:buNone/>
              <a:defRPr b="0" i="0" sz="2000" u="none" cap="none" strike="noStrike">
                <a:solidFill>
                  <a:schemeClr val="dk1"/>
                </a:solidFill>
                <a:latin typeface="Meiryo"/>
                <a:ea typeface="Meiryo"/>
                <a:cs typeface="Meiryo"/>
                <a:sym typeface="Meiryo"/>
              </a:defRPr>
            </a:lvl4pPr>
            <a:lvl5pPr lvl="4" marR="0" rtl="0" algn="l">
              <a:lnSpc>
                <a:spcPct val="130000"/>
              </a:lnSpc>
              <a:spcBef>
                <a:spcPts val="500"/>
              </a:spcBef>
              <a:spcAft>
                <a:spcPts val="0"/>
              </a:spcAft>
              <a:buClr>
                <a:schemeClr val="dk1"/>
              </a:buClr>
              <a:buSzPts val="2000"/>
              <a:buFont typeface="Noto Sans Symbols"/>
              <a:buNone/>
              <a:defRPr b="0" i="0" sz="2000" u="none" cap="none" strike="noStrike">
                <a:solidFill>
                  <a:schemeClr val="dk1"/>
                </a:solidFill>
                <a:latin typeface="Meiryo"/>
                <a:ea typeface="Meiryo"/>
                <a:cs typeface="Meiryo"/>
                <a:sym typeface="Meiryo"/>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80" name="Google Shape;80;p4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130000"/>
              </a:lnSpc>
              <a:spcBef>
                <a:spcPts val="1000"/>
              </a:spcBef>
              <a:spcAft>
                <a:spcPts val="0"/>
              </a:spcAft>
              <a:buClr>
                <a:schemeClr val="dk1"/>
              </a:buClr>
              <a:buSzPts val="1600"/>
              <a:buNone/>
              <a:defRPr sz="1600"/>
            </a:lvl1pPr>
            <a:lvl2pPr indent="-228600" lvl="1" marL="914400" algn="l">
              <a:lnSpc>
                <a:spcPct val="130000"/>
              </a:lnSpc>
              <a:spcBef>
                <a:spcPts val="500"/>
              </a:spcBef>
              <a:spcAft>
                <a:spcPts val="0"/>
              </a:spcAft>
              <a:buClr>
                <a:schemeClr val="dk1"/>
              </a:buClr>
              <a:buSzPts val="1400"/>
              <a:buNone/>
              <a:defRPr sz="1400"/>
            </a:lvl2pPr>
            <a:lvl3pPr indent="-228600" lvl="2" marL="1371600" algn="l">
              <a:lnSpc>
                <a:spcPct val="130000"/>
              </a:lnSpc>
              <a:spcBef>
                <a:spcPts val="500"/>
              </a:spcBef>
              <a:spcAft>
                <a:spcPts val="0"/>
              </a:spcAft>
              <a:buClr>
                <a:schemeClr val="dk1"/>
              </a:buClr>
              <a:buSzPts val="1200"/>
              <a:buNone/>
              <a:defRPr sz="1200"/>
            </a:lvl3pPr>
            <a:lvl4pPr indent="-228600" lvl="3" marL="1828800" algn="l">
              <a:lnSpc>
                <a:spcPct val="130000"/>
              </a:lnSpc>
              <a:spcBef>
                <a:spcPts val="500"/>
              </a:spcBef>
              <a:spcAft>
                <a:spcPts val="0"/>
              </a:spcAft>
              <a:buClr>
                <a:schemeClr val="dk1"/>
              </a:buClr>
              <a:buSzPts val="1000"/>
              <a:buNone/>
              <a:defRPr sz="1000"/>
            </a:lvl4pPr>
            <a:lvl5pPr indent="-228600" lvl="4" marL="2286000" algn="l">
              <a:lnSpc>
                <a:spcPct val="13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 name="Google Shape;81;p49"/>
          <p:cNvSpPr txBox="1"/>
          <p:nvPr>
            <p:ph idx="10" type="dt"/>
          </p:nvPr>
        </p:nvSpPr>
        <p:spPr>
          <a:xfrm>
            <a:off x="838200" y="6492875"/>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49"/>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49"/>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84" name="Google Shape;84;p49"/>
          <p:cNvSpPr txBox="1"/>
          <p:nvPr/>
        </p:nvSpPr>
        <p:spPr>
          <a:xfrm>
            <a:off x="11353800" y="6519050"/>
            <a:ext cx="53340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7F7F7F"/>
                </a:solidFill>
                <a:latin typeface="Meiryo"/>
                <a:ea typeface="Meiryo"/>
                <a:cs typeface="Meiryo"/>
                <a:sym typeface="Meiryo"/>
              </a:rPr>
              <a:t>/18</a:t>
            </a:r>
            <a:endParaRPr sz="1400">
              <a:solidFill>
                <a:srgbClr val="7F7F7F"/>
              </a:solidFill>
              <a:latin typeface="Meiryo"/>
              <a:ea typeface="Meiryo"/>
              <a:cs typeface="Meiryo"/>
              <a:sym typeface="Meiryo"/>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600"/>
              <a:buFont typeface="Meiryo"/>
              <a:buNone/>
              <a:defRPr b="0" i="0" sz="3600" u="none" cap="none" strike="noStrike">
                <a:solidFill>
                  <a:schemeClr val="dk1"/>
                </a:solidFill>
                <a:latin typeface="Meiryo"/>
                <a:ea typeface="Meiryo"/>
                <a:cs typeface="Meiryo"/>
                <a:sym typeface="Meiry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55600" lvl="0" marL="457200" marR="0" rtl="0" algn="l">
              <a:lnSpc>
                <a:spcPct val="130000"/>
              </a:lnSpc>
              <a:spcBef>
                <a:spcPts val="1000"/>
              </a:spcBef>
              <a:spcAft>
                <a:spcPts val="0"/>
              </a:spcAft>
              <a:buClr>
                <a:schemeClr val="dk1"/>
              </a:buClr>
              <a:buSzPts val="2000"/>
              <a:buFont typeface="Noto Sans Symbols"/>
              <a:buChar char="⮚"/>
              <a:defRPr b="0" i="0" sz="2000" u="none" cap="none" strike="noStrike">
                <a:solidFill>
                  <a:schemeClr val="dk1"/>
                </a:solidFill>
                <a:latin typeface="Meiryo"/>
                <a:ea typeface="Meiryo"/>
                <a:cs typeface="Meiryo"/>
                <a:sym typeface="Meiryo"/>
              </a:defRPr>
            </a:lvl1pPr>
            <a:lvl2pPr indent="-342900" lvl="1" marL="914400" marR="0" rtl="0" algn="l">
              <a:lnSpc>
                <a:spcPct val="130000"/>
              </a:lnSpc>
              <a:spcBef>
                <a:spcPts val="500"/>
              </a:spcBef>
              <a:spcAft>
                <a:spcPts val="0"/>
              </a:spcAft>
              <a:buClr>
                <a:schemeClr val="dk1"/>
              </a:buClr>
              <a:buSzPts val="1800"/>
              <a:buFont typeface="Noto Sans Symbols"/>
              <a:buChar char="⮚"/>
              <a:defRPr b="0" i="0" sz="1800" u="none" cap="none" strike="noStrike">
                <a:solidFill>
                  <a:schemeClr val="dk1"/>
                </a:solidFill>
                <a:latin typeface="Meiryo"/>
                <a:ea typeface="Meiryo"/>
                <a:cs typeface="Meiryo"/>
                <a:sym typeface="Meiryo"/>
              </a:defRPr>
            </a:lvl2pPr>
            <a:lvl3pPr indent="-330200" lvl="2" marL="1371600" marR="0" rtl="0" algn="l">
              <a:lnSpc>
                <a:spcPct val="130000"/>
              </a:lnSpc>
              <a:spcBef>
                <a:spcPts val="500"/>
              </a:spcBef>
              <a:spcAft>
                <a:spcPts val="0"/>
              </a:spcAft>
              <a:buClr>
                <a:schemeClr val="dk1"/>
              </a:buClr>
              <a:buSzPts val="1600"/>
              <a:buFont typeface="Noto Sans Symbols"/>
              <a:buChar char="⮚"/>
              <a:defRPr b="0" i="0" sz="1600" u="none" cap="none" strike="noStrike">
                <a:solidFill>
                  <a:schemeClr val="dk1"/>
                </a:solidFill>
                <a:latin typeface="Meiryo"/>
                <a:ea typeface="Meiryo"/>
                <a:cs typeface="Meiryo"/>
                <a:sym typeface="Meiryo"/>
              </a:defRPr>
            </a:lvl3pPr>
            <a:lvl4pPr indent="-317500" lvl="3" marL="1828800" marR="0" rtl="0" algn="l">
              <a:lnSpc>
                <a:spcPct val="130000"/>
              </a:lnSpc>
              <a:spcBef>
                <a:spcPts val="500"/>
              </a:spcBef>
              <a:spcAft>
                <a:spcPts val="0"/>
              </a:spcAft>
              <a:buClr>
                <a:schemeClr val="dk1"/>
              </a:buClr>
              <a:buSzPts val="1400"/>
              <a:buFont typeface="Noto Sans Symbols"/>
              <a:buChar char="⮚"/>
              <a:defRPr b="0" i="0" sz="1400" u="none" cap="none" strike="noStrike">
                <a:solidFill>
                  <a:schemeClr val="dk1"/>
                </a:solidFill>
                <a:latin typeface="Meiryo"/>
                <a:ea typeface="Meiryo"/>
                <a:cs typeface="Meiryo"/>
                <a:sym typeface="Meiryo"/>
              </a:defRPr>
            </a:lvl4pPr>
            <a:lvl5pPr indent="-317500" lvl="4" marL="2286000" marR="0" rtl="0" algn="l">
              <a:lnSpc>
                <a:spcPct val="130000"/>
              </a:lnSpc>
              <a:spcBef>
                <a:spcPts val="500"/>
              </a:spcBef>
              <a:spcAft>
                <a:spcPts val="0"/>
              </a:spcAft>
              <a:buClr>
                <a:schemeClr val="dk1"/>
              </a:buClr>
              <a:buSzPts val="1400"/>
              <a:buFont typeface="Noto Sans Symbols"/>
              <a:buChar char="⮚"/>
              <a:defRPr b="0" i="0" sz="1400" u="none" cap="none" strike="noStrike">
                <a:solidFill>
                  <a:schemeClr val="dk1"/>
                </a:solidFill>
                <a:latin typeface="Meiryo"/>
                <a:ea typeface="Meiryo"/>
                <a:cs typeface="Meiryo"/>
                <a:sym typeface="Meiry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40"/>
          <p:cNvSpPr txBox="1"/>
          <p:nvPr>
            <p:ph idx="10" type="dt"/>
          </p:nvPr>
        </p:nvSpPr>
        <p:spPr>
          <a:xfrm>
            <a:off x="838200" y="6492875"/>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400" u="none" cap="none" strike="noStrike">
                <a:solidFill>
                  <a:srgbClr val="888888"/>
                </a:solidFill>
                <a:latin typeface="Meiryo"/>
                <a:ea typeface="Meiryo"/>
                <a:cs typeface="Meiryo"/>
                <a:sym typeface="Meiryo"/>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40"/>
          <p:cNvSpPr txBox="1"/>
          <p:nvPr>
            <p:ph idx="11" type="ftr"/>
          </p:nvPr>
        </p:nvSpPr>
        <p:spPr>
          <a:xfrm>
            <a:off x="4038600" y="6492875"/>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400" u="none" cap="none" strike="noStrike">
                <a:solidFill>
                  <a:srgbClr val="888888"/>
                </a:solidFill>
                <a:latin typeface="Meiryo"/>
                <a:ea typeface="Meiryo"/>
                <a:cs typeface="Meiryo"/>
                <a:sym typeface="Meiryo"/>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40"/>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400" u="none" cap="none" strike="noStrike">
                <a:solidFill>
                  <a:srgbClr val="888888"/>
                </a:solidFill>
                <a:latin typeface="Meiryo"/>
                <a:ea typeface="Meiryo"/>
                <a:cs typeface="Meiryo"/>
                <a:sym typeface="Meiryo"/>
              </a:defRPr>
            </a:lvl1pPr>
            <a:lvl2pPr indent="0" lvl="1" marL="0" marR="0" rtl="0" algn="r">
              <a:spcBef>
                <a:spcPts val="0"/>
              </a:spcBef>
              <a:buNone/>
              <a:defRPr b="0" i="0" sz="1400" u="none" cap="none" strike="noStrike">
                <a:solidFill>
                  <a:srgbClr val="888888"/>
                </a:solidFill>
                <a:latin typeface="Meiryo"/>
                <a:ea typeface="Meiryo"/>
                <a:cs typeface="Meiryo"/>
                <a:sym typeface="Meiryo"/>
              </a:defRPr>
            </a:lvl2pPr>
            <a:lvl3pPr indent="0" lvl="2" marL="0" marR="0" rtl="0" algn="r">
              <a:spcBef>
                <a:spcPts val="0"/>
              </a:spcBef>
              <a:buNone/>
              <a:defRPr b="0" i="0" sz="1400" u="none" cap="none" strike="noStrike">
                <a:solidFill>
                  <a:srgbClr val="888888"/>
                </a:solidFill>
                <a:latin typeface="Meiryo"/>
                <a:ea typeface="Meiryo"/>
                <a:cs typeface="Meiryo"/>
                <a:sym typeface="Meiryo"/>
              </a:defRPr>
            </a:lvl3pPr>
            <a:lvl4pPr indent="0" lvl="3" marL="0" marR="0" rtl="0" algn="r">
              <a:spcBef>
                <a:spcPts val="0"/>
              </a:spcBef>
              <a:buNone/>
              <a:defRPr b="0" i="0" sz="1400" u="none" cap="none" strike="noStrike">
                <a:solidFill>
                  <a:srgbClr val="888888"/>
                </a:solidFill>
                <a:latin typeface="Meiryo"/>
                <a:ea typeface="Meiryo"/>
                <a:cs typeface="Meiryo"/>
                <a:sym typeface="Meiryo"/>
              </a:defRPr>
            </a:lvl4pPr>
            <a:lvl5pPr indent="0" lvl="4" marL="0" marR="0" rtl="0" algn="r">
              <a:spcBef>
                <a:spcPts val="0"/>
              </a:spcBef>
              <a:buNone/>
              <a:defRPr b="0" i="0" sz="1400" u="none" cap="none" strike="noStrike">
                <a:solidFill>
                  <a:srgbClr val="888888"/>
                </a:solidFill>
                <a:latin typeface="Meiryo"/>
                <a:ea typeface="Meiryo"/>
                <a:cs typeface="Meiryo"/>
                <a:sym typeface="Meiryo"/>
              </a:defRPr>
            </a:lvl5pPr>
            <a:lvl6pPr indent="0" lvl="5" marL="0" marR="0" rtl="0" algn="r">
              <a:spcBef>
                <a:spcPts val="0"/>
              </a:spcBef>
              <a:buNone/>
              <a:defRPr b="0" i="0" sz="1400" u="none" cap="none" strike="noStrike">
                <a:solidFill>
                  <a:srgbClr val="888888"/>
                </a:solidFill>
                <a:latin typeface="Meiryo"/>
                <a:ea typeface="Meiryo"/>
                <a:cs typeface="Meiryo"/>
                <a:sym typeface="Meiryo"/>
              </a:defRPr>
            </a:lvl6pPr>
            <a:lvl7pPr indent="0" lvl="6" marL="0" marR="0" rtl="0" algn="r">
              <a:spcBef>
                <a:spcPts val="0"/>
              </a:spcBef>
              <a:buNone/>
              <a:defRPr b="0" i="0" sz="1400" u="none" cap="none" strike="noStrike">
                <a:solidFill>
                  <a:srgbClr val="888888"/>
                </a:solidFill>
                <a:latin typeface="Meiryo"/>
                <a:ea typeface="Meiryo"/>
                <a:cs typeface="Meiryo"/>
                <a:sym typeface="Meiryo"/>
              </a:defRPr>
            </a:lvl7pPr>
            <a:lvl8pPr indent="0" lvl="7" marL="0" marR="0" rtl="0" algn="r">
              <a:spcBef>
                <a:spcPts val="0"/>
              </a:spcBef>
              <a:buNone/>
              <a:defRPr b="0" i="0" sz="1400" u="none" cap="none" strike="noStrike">
                <a:solidFill>
                  <a:srgbClr val="888888"/>
                </a:solidFill>
                <a:latin typeface="Meiryo"/>
                <a:ea typeface="Meiryo"/>
                <a:cs typeface="Meiryo"/>
                <a:sym typeface="Meiryo"/>
              </a:defRPr>
            </a:lvl8pPr>
            <a:lvl9pPr indent="0" lvl="8" marL="0" marR="0" rtl="0" algn="r">
              <a:spcBef>
                <a:spcPts val="0"/>
              </a:spcBef>
              <a:buNone/>
              <a:defRPr b="0" i="0" sz="1400" u="none" cap="none" strike="noStrike">
                <a:solidFill>
                  <a:srgbClr val="888888"/>
                </a:solidFill>
                <a:latin typeface="Meiryo"/>
                <a:ea typeface="Meiryo"/>
                <a:cs typeface="Meiryo"/>
                <a:sym typeface="Meiry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0.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4.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8.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2.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1.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s://ai-scholar.tech/articles/image-recognition/contrastive-learning-simclr-moco-2020-2" TargetMode="External"/><Relationship Id="rId4" Type="http://schemas.openxmlformats.org/officeDocument/2006/relationships/hyperlink" Target="https://ai-scholar.tech/articles/image-recognition/contrastive-learning-2020-3" TargetMode="External"/><Relationship Id="rId5" Type="http://schemas.openxmlformats.org/officeDocument/2006/relationships/hyperlink" Target="https://wandb.ai/authors/swav-tf/reports/Unsupervised-Visual-Representation-Learning-with-SwAV--VmlldzoyMjg3Mzg" TargetMode="External"/><Relationship Id="rId6" Type="http://schemas.openxmlformats.org/officeDocument/2006/relationships/hyperlink" Target="https://ai-scholar.tech/articles/image-recognition/contrastive-learning-2020-5" TargetMode="External"/><Relationship Id="rId7" Type="http://schemas.openxmlformats.org/officeDocument/2006/relationships/hyperlink" Target="https://note.com/akira_tosei/n/n3ff2ad70562b"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
          <p:cNvSpPr txBox="1"/>
          <p:nvPr>
            <p:ph type="ctrTitle"/>
          </p:nvPr>
        </p:nvSpPr>
        <p:spPr>
          <a:xfrm>
            <a:off x="1523999" y="2599558"/>
            <a:ext cx="9579429" cy="740733"/>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Meiryo"/>
              <a:buNone/>
            </a:pPr>
            <a:r>
              <a:rPr lang="en-US"/>
              <a:t>Contrastive Learning</a:t>
            </a:r>
            <a:endParaRPr/>
          </a:p>
        </p:txBody>
      </p:sp>
      <p:sp>
        <p:nvSpPr>
          <p:cNvPr id="105" name="Google Shape;105;p1"/>
          <p:cNvSpPr txBox="1"/>
          <p:nvPr/>
        </p:nvSpPr>
        <p:spPr>
          <a:xfrm>
            <a:off x="1741713" y="2044177"/>
            <a:ext cx="9144000" cy="589498"/>
          </a:xfrm>
          <a:prstGeom prst="rect">
            <a:avLst/>
          </a:prstGeom>
          <a:noFill/>
          <a:ln>
            <a:noFill/>
          </a:ln>
        </p:spPr>
        <p:txBody>
          <a:bodyPr anchorCtr="0" anchor="t" bIns="45700" lIns="91425" spcFirstLastPara="1" rIns="91425" wrap="square" tIns="45700">
            <a:normAutofit/>
          </a:bodyPr>
          <a:lstStyle/>
          <a:p>
            <a:pPr indent="0" lvl="0" marL="0" marR="0" rtl="0" algn="ctr">
              <a:lnSpc>
                <a:spcPct val="130000"/>
              </a:lnSpc>
              <a:spcBef>
                <a:spcPts val="0"/>
              </a:spcBef>
              <a:spcAft>
                <a:spcPts val="0"/>
              </a:spcAft>
              <a:buClr>
                <a:schemeClr val="dk1"/>
              </a:buClr>
              <a:buSzPts val="2400"/>
              <a:buFont typeface="Arial"/>
              <a:buNone/>
            </a:pPr>
            <a:r>
              <a:t/>
            </a:r>
            <a:endParaRPr b="0" i="0" sz="2400" u="none" cap="none" strike="noStrike">
              <a:solidFill>
                <a:schemeClr val="dk1"/>
              </a:solidFill>
              <a:latin typeface="Meiryo"/>
              <a:ea typeface="Meiryo"/>
              <a:cs typeface="Meiryo"/>
              <a:sym typeface="Meiryo"/>
            </a:endParaRPr>
          </a:p>
        </p:txBody>
      </p:sp>
      <p:sp>
        <p:nvSpPr>
          <p:cNvPr id="106" name="Google Shape;106;p1"/>
          <p:cNvSpPr txBox="1"/>
          <p:nvPr>
            <p:ph idx="10" type="dt"/>
          </p:nvPr>
        </p:nvSpPr>
        <p:spPr>
          <a:xfrm>
            <a:off x="838200" y="6492875"/>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2021/5/10</a:t>
            </a:r>
            <a:endParaRPr/>
          </a:p>
        </p:txBody>
      </p:sp>
      <p:sp>
        <p:nvSpPr>
          <p:cNvPr id="107" name="Google Shape;107;p1"/>
          <p:cNvSpPr txBox="1"/>
          <p:nvPr>
            <p:ph idx="1" type="subTitle"/>
          </p:nvPr>
        </p:nvSpPr>
        <p:spPr>
          <a:xfrm>
            <a:off x="3048000" y="3929788"/>
            <a:ext cx="9144000" cy="1655762"/>
          </a:xfrm>
          <a:prstGeom prst="rect">
            <a:avLst/>
          </a:prstGeom>
          <a:noFill/>
          <a:ln>
            <a:noFill/>
          </a:ln>
        </p:spPr>
        <p:txBody>
          <a:bodyPr anchorCtr="0" anchor="t" bIns="45700" lIns="91425" spcFirstLastPara="1" rIns="91425" wrap="square" tIns="45700">
            <a:normAutofit/>
          </a:bodyPr>
          <a:lstStyle/>
          <a:p>
            <a:pPr indent="0" lvl="0" marL="0" rtl="0" algn="r">
              <a:lnSpc>
                <a:spcPct val="130000"/>
              </a:lnSpc>
              <a:spcBef>
                <a:spcPts val="0"/>
              </a:spcBef>
              <a:spcAft>
                <a:spcPts val="0"/>
              </a:spcAft>
              <a:buClr>
                <a:schemeClr val="dk1"/>
              </a:buClr>
              <a:buSzPts val="2000"/>
              <a:buNone/>
            </a:pPr>
            <a:r>
              <a:rPr lang="en-US"/>
              <a:t>k</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14"/>
          <p:cNvSpPr txBox="1"/>
          <p:nvPr>
            <p:ph type="title"/>
          </p:nvPr>
        </p:nvSpPr>
        <p:spPr>
          <a:xfrm>
            <a:off x="83820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Meiryo"/>
              <a:buNone/>
            </a:pPr>
            <a:r>
              <a:rPr lang="en-US"/>
              <a:t>Contrastive Learning</a:t>
            </a:r>
            <a:endParaRPr/>
          </a:p>
        </p:txBody>
      </p:sp>
      <p:sp>
        <p:nvSpPr>
          <p:cNvPr id="218" name="Google Shape;218;p14"/>
          <p:cNvSpPr txBox="1"/>
          <p:nvPr>
            <p:ph idx="1" type="body"/>
          </p:nvPr>
        </p:nvSpPr>
        <p:spPr>
          <a:xfrm>
            <a:off x="838200" y="1579418"/>
            <a:ext cx="10607566" cy="4597545"/>
          </a:xfrm>
          <a:prstGeom prst="rect">
            <a:avLst/>
          </a:prstGeom>
          <a:blipFill rotWithShape="1">
            <a:blip r:embed="rId3">
              <a:alphaModFix/>
            </a:blip>
            <a:stretch>
              <a:fillRect b="0" l="-597" r="0" t="0"/>
            </a:stretch>
          </a:blipFill>
          <a:ln>
            <a:noFill/>
          </a:ln>
        </p:spPr>
        <p:txBody>
          <a:bodyPr anchorCtr="0" anchor="t" bIns="45700" lIns="91425" spcFirstLastPara="1" rIns="91425" wrap="square" tIns="45700">
            <a:normAutofit/>
          </a:bodyPr>
          <a:lstStyle/>
          <a:p>
            <a:pPr indent="-228600" lvl="0" marL="228600" rtl="0" algn="l">
              <a:lnSpc>
                <a:spcPct val="130000"/>
              </a:lnSpc>
              <a:spcBef>
                <a:spcPts val="0"/>
              </a:spcBef>
              <a:spcAft>
                <a:spcPts val="0"/>
              </a:spcAft>
              <a:buSzPts val="2000"/>
              <a:buFont typeface="Noto Sans Symbols"/>
              <a:buChar char="⮚"/>
            </a:pPr>
            <a:r>
              <a:rPr lang="en-US"/>
              <a:t> </a:t>
            </a:r>
            <a:endParaRPr/>
          </a:p>
        </p:txBody>
      </p:sp>
      <p:sp>
        <p:nvSpPr>
          <p:cNvPr id="219" name="Google Shape;219;p14"/>
          <p:cNvSpPr txBox="1"/>
          <p:nvPr>
            <p:ph idx="10" type="dt"/>
          </p:nvPr>
        </p:nvSpPr>
        <p:spPr>
          <a:xfrm>
            <a:off x="838200" y="6492875"/>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2021/5/10</a:t>
            </a:r>
            <a:endParaRPr/>
          </a:p>
        </p:txBody>
      </p:sp>
      <p:sp>
        <p:nvSpPr>
          <p:cNvPr id="220" name="Google Shape;220;p14"/>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a:t>
            </a:r>
            <a:endParaRPr/>
          </a:p>
        </p:txBody>
      </p:sp>
      <p:pic>
        <p:nvPicPr>
          <p:cNvPr descr="ダイアグラム&#10;&#10;自動的に生成された説明" id="221" name="Google Shape;221;p14"/>
          <p:cNvPicPr preferRelativeResize="0"/>
          <p:nvPr/>
        </p:nvPicPr>
        <p:blipFill rotWithShape="1">
          <a:blip r:embed="rId4">
            <a:alphaModFix/>
          </a:blip>
          <a:srcRect b="0" l="0" r="0" t="0"/>
          <a:stretch/>
        </p:blipFill>
        <p:spPr>
          <a:xfrm>
            <a:off x="2379389" y="2842723"/>
            <a:ext cx="7433222" cy="3650152"/>
          </a:xfrm>
          <a:prstGeom prst="rect">
            <a:avLst/>
          </a:prstGeom>
          <a:noFill/>
          <a:ln>
            <a:noFill/>
          </a:ln>
        </p:spPr>
      </p:pic>
      <p:sp>
        <p:nvSpPr>
          <p:cNvPr id="222" name="Google Shape;222;p14"/>
          <p:cNvSpPr txBox="1"/>
          <p:nvPr/>
        </p:nvSpPr>
        <p:spPr>
          <a:xfrm>
            <a:off x="9246476" y="6430818"/>
            <a:ext cx="147144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Meiryo"/>
                <a:ea typeface="Meiryo"/>
                <a:cs typeface="Meiryo"/>
                <a:sym typeface="Meiryo"/>
              </a:rPr>
              <a:t>[1]より引用</a:t>
            </a:r>
            <a:endParaRPr/>
          </a:p>
        </p:txBody>
      </p:sp>
      <p:sp>
        <p:nvSpPr>
          <p:cNvPr id="223" name="Google Shape;223;p14"/>
          <p:cNvSpPr/>
          <p:nvPr/>
        </p:nvSpPr>
        <p:spPr>
          <a:xfrm>
            <a:off x="3005959" y="3587046"/>
            <a:ext cx="714703" cy="1531883"/>
          </a:xfrm>
          <a:prstGeom prst="leftBrace">
            <a:avLst>
              <a:gd fmla="val 53585" name="adj1"/>
              <a:gd fmla="val 50000" name="adj2"/>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4" name="Google Shape;224;p14"/>
          <p:cNvSpPr/>
          <p:nvPr/>
        </p:nvSpPr>
        <p:spPr>
          <a:xfrm rot="10800000">
            <a:off x="8471340" y="3587046"/>
            <a:ext cx="714703" cy="1531883"/>
          </a:xfrm>
          <a:prstGeom prst="leftBrace">
            <a:avLst>
              <a:gd fmla="val 53585" name="adj1"/>
              <a:gd fmla="val 50000" name="adj2"/>
            </a:avLst>
          </a:prstGeom>
          <a:noFill/>
          <a:ln cap="flat" cmpd="sng" w="38100">
            <a:solidFill>
              <a:srgbClr val="232AF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25" name="Google Shape;225;p14"/>
          <p:cNvSpPr txBox="1"/>
          <p:nvPr/>
        </p:nvSpPr>
        <p:spPr>
          <a:xfrm>
            <a:off x="1474076" y="4199098"/>
            <a:ext cx="1471448"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FF0000"/>
                </a:solidFill>
                <a:latin typeface="Meiryo"/>
                <a:ea typeface="Meiryo"/>
                <a:cs typeface="Meiryo"/>
                <a:sym typeface="Meiryo"/>
              </a:rPr>
              <a:t>似てる：正例</a:t>
            </a:r>
            <a:endParaRPr sz="1600">
              <a:solidFill>
                <a:srgbClr val="FF0000"/>
              </a:solidFill>
              <a:latin typeface="Meiryo"/>
              <a:ea typeface="Meiryo"/>
              <a:cs typeface="Meiryo"/>
              <a:sym typeface="Meiryo"/>
            </a:endParaRPr>
          </a:p>
        </p:txBody>
      </p:sp>
      <p:sp>
        <p:nvSpPr>
          <p:cNvPr id="226" name="Google Shape;226;p14"/>
          <p:cNvSpPr txBox="1"/>
          <p:nvPr/>
        </p:nvSpPr>
        <p:spPr>
          <a:xfrm>
            <a:off x="9321965" y="4199098"/>
            <a:ext cx="162981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232AF4"/>
                </a:solidFill>
                <a:latin typeface="Meiryo"/>
                <a:ea typeface="Meiryo"/>
                <a:cs typeface="Meiryo"/>
                <a:sym typeface="Meiryo"/>
              </a:rPr>
              <a:t>似てない：負例</a:t>
            </a:r>
            <a:endParaRPr sz="1600">
              <a:solidFill>
                <a:srgbClr val="232AF4"/>
              </a:solidFill>
              <a:latin typeface="Meiryo"/>
              <a:ea typeface="Meiryo"/>
              <a:cs typeface="Meiryo"/>
              <a:sym typeface="Meiryo"/>
            </a:endParaRPr>
          </a:p>
        </p:txBody>
      </p:sp>
      <p:sp>
        <p:nvSpPr>
          <p:cNvPr id="227" name="Google Shape;227;p14"/>
          <p:cNvSpPr/>
          <p:nvPr/>
        </p:nvSpPr>
        <p:spPr>
          <a:xfrm>
            <a:off x="1643665" y="5118929"/>
            <a:ext cx="1471448" cy="515649"/>
          </a:xfrm>
          <a:prstGeom prst="wedgeRoundRectCallout">
            <a:avLst>
              <a:gd fmla="val 105278" name="adj1"/>
              <a:gd fmla="val -26658" name="adj2"/>
              <a:gd fmla="val 16667" name="adj3"/>
            </a:avLst>
          </a:prstGeom>
          <a:solidFill>
            <a:schemeClr val="lt1"/>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400">
                <a:solidFill>
                  <a:srgbClr val="000000"/>
                </a:solidFill>
                <a:latin typeface="Meiryo"/>
                <a:ea typeface="Meiryo"/>
                <a:cs typeface="Meiryo"/>
                <a:sym typeface="Meiryo"/>
              </a:rPr>
              <a:t>Pretext</a:t>
            </a:r>
            <a:endParaRPr sz="1400">
              <a:solidFill>
                <a:srgbClr val="000000"/>
              </a:solidFill>
              <a:latin typeface="Meiryo"/>
              <a:ea typeface="Meiryo"/>
              <a:cs typeface="Meiryo"/>
              <a:sym typeface="Meiry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5"/>
          <p:cNvSpPr txBox="1"/>
          <p:nvPr>
            <p:ph type="title"/>
          </p:nvPr>
        </p:nvSpPr>
        <p:spPr>
          <a:xfrm>
            <a:off x="83820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Meiryo"/>
              <a:buNone/>
            </a:pPr>
            <a:r>
              <a:rPr lang="en-US"/>
              <a:t>Contrastive Learning</a:t>
            </a:r>
            <a:endParaRPr/>
          </a:p>
        </p:txBody>
      </p:sp>
      <p:sp>
        <p:nvSpPr>
          <p:cNvPr id="233" name="Google Shape;233;p15"/>
          <p:cNvSpPr txBox="1"/>
          <p:nvPr>
            <p:ph idx="1" type="body"/>
          </p:nvPr>
        </p:nvSpPr>
        <p:spPr>
          <a:xfrm>
            <a:off x="838200" y="1579418"/>
            <a:ext cx="10515600" cy="4597545"/>
          </a:xfrm>
          <a:prstGeom prst="rect">
            <a:avLst/>
          </a:prstGeom>
          <a:noFill/>
          <a:ln>
            <a:noFill/>
          </a:ln>
        </p:spPr>
        <p:txBody>
          <a:bodyPr anchorCtr="0" anchor="t" bIns="45700" lIns="91425" spcFirstLastPara="1" rIns="91425" wrap="square" tIns="45700">
            <a:normAutofit/>
          </a:bodyPr>
          <a:lstStyle/>
          <a:p>
            <a:pPr indent="-228600" lvl="0" marL="228600" rtl="0" algn="l">
              <a:lnSpc>
                <a:spcPct val="130000"/>
              </a:lnSpc>
              <a:spcBef>
                <a:spcPts val="0"/>
              </a:spcBef>
              <a:spcAft>
                <a:spcPts val="0"/>
              </a:spcAft>
              <a:buClr>
                <a:schemeClr val="dk1"/>
              </a:buClr>
              <a:buSzPts val="2000"/>
              <a:buFont typeface="Noto Sans Symbols"/>
              <a:buChar char="⮚"/>
            </a:pPr>
            <a:r>
              <a:rPr lang="en-US"/>
              <a:t>画像分野のオートエンコーダーには</a:t>
            </a:r>
            <a:r>
              <a:rPr lang="en-US" u="sng"/>
              <a:t>ResNet-50</a:t>
            </a:r>
            <a:r>
              <a:rPr lang="en-US"/>
              <a:t>がよく用いられる</a:t>
            </a:r>
            <a:endParaRPr/>
          </a:p>
          <a:p>
            <a:pPr indent="-228600" lvl="1" marL="685800" rtl="0" algn="l">
              <a:lnSpc>
                <a:spcPct val="130000"/>
              </a:lnSpc>
              <a:spcBef>
                <a:spcPts val="500"/>
              </a:spcBef>
              <a:spcAft>
                <a:spcPts val="0"/>
              </a:spcAft>
              <a:buClr>
                <a:schemeClr val="dk1"/>
              </a:buClr>
              <a:buSzPts val="1800"/>
              <a:buFont typeface="Noto Sans Symbols"/>
              <a:buChar char="◆"/>
            </a:pPr>
            <a:r>
              <a:rPr lang="en-US"/>
              <a:t>ResNet-50のGAP(Global Average Pooling)直後の2048次元ベクトルや、その線形変換後の128次元ベクトルを利用</a:t>
            </a:r>
            <a:endParaRPr/>
          </a:p>
          <a:p>
            <a:pPr indent="-228600" lvl="1" marL="685800" rtl="0" algn="l">
              <a:lnSpc>
                <a:spcPct val="130000"/>
              </a:lnSpc>
              <a:spcBef>
                <a:spcPts val="500"/>
              </a:spcBef>
              <a:spcAft>
                <a:spcPts val="0"/>
              </a:spcAft>
              <a:buClr>
                <a:schemeClr val="dk1"/>
              </a:buClr>
              <a:buSzPts val="1800"/>
              <a:buFont typeface="Noto Sans Symbols"/>
              <a:buChar char="◆"/>
            </a:pPr>
            <a:r>
              <a:rPr lang="en-US"/>
              <a:t>SimCLRでは、GAPの出力を2層のMLPに通して埋め込みベクトルを獲得</a:t>
            </a:r>
            <a:endParaRPr/>
          </a:p>
          <a:p>
            <a:pPr indent="-228600" lvl="0" marL="228600" rtl="0" algn="l">
              <a:lnSpc>
                <a:spcPct val="130000"/>
              </a:lnSpc>
              <a:spcBef>
                <a:spcPts val="1000"/>
              </a:spcBef>
              <a:spcAft>
                <a:spcPts val="0"/>
              </a:spcAft>
              <a:buClr>
                <a:schemeClr val="dk1"/>
              </a:buClr>
              <a:buSzPts val="2000"/>
              <a:buFont typeface="Noto Sans Symbols"/>
              <a:buChar char="⮚"/>
            </a:pPr>
            <a:r>
              <a:rPr lang="en-US"/>
              <a:t>Contrastive Learningで学習させたEncoderを下流タスクに用いる</a:t>
            </a:r>
            <a:endParaRPr/>
          </a:p>
          <a:p>
            <a:pPr indent="-228600" lvl="1" marL="685800" rtl="0" algn="l">
              <a:lnSpc>
                <a:spcPct val="130000"/>
              </a:lnSpc>
              <a:spcBef>
                <a:spcPts val="500"/>
              </a:spcBef>
              <a:spcAft>
                <a:spcPts val="0"/>
              </a:spcAft>
              <a:buClr>
                <a:schemeClr val="dk1"/>
              </a:buClr>
              <a:buSzPts val="1800"/>
              <a:buFont typeface="Noto Sans Symbols"/>
              <a:buChar char="◆"/>
            </a:pPr>
            <a:r>
              <a:rPr lang="en-US"/>
              <a:t>ラベル無しの事前学習というイメージ</a:t>
            </a:r>
            <a:endParaRPr/>
          </a:p>
        </p:txBody>
      </p:sp>
      <p:sp>
        <p:nvSpPr>
          <p:cNvPr id="234" name="Google Shape;234;p15"/>
          <p:cNvSpPr txBox="1"/>
          <p:nvPr>
            <p:ph idx="10" type="dt"/>
          </p:nvPr>
        </p:nvSpPr>
        <p:spPr>
          <a:xfrm>
            <a:off x="838200" y="6492875"/>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2021/5/10</a:t>
            </a:r>
            <a:endParaRPr/>
          </a:p>
        </p:txBody>
      </p:sp>
      <p:sp>
        <p:nvSpPr>
          <p:cNvPr id="235" name="Google Shape;235;p15"/>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a:t>
            </a:r>
            <a:endParaRPr/>
          </a:p>
        </p:txBody>
      </p:sp>
      <p:pic>
        <p:nvPicPr>
          <p:cNvPr descr="ダイアグラム&#10;&#10;自動的に生成された説明" id="236" name="Google Shape;236;p15"/>
          <p:cNvPicPr preferRelativeResize="0"/>
          <p:nvPr/>
        </p:nvPicPr>
        <p:blipFill rotWithShape="1">
          <a:blip r:embed="rId3">
            <a:alphaModFix/>
          </a:blip>
          <a:srcRect b="0" l="0" r="0" t="0"/>
          <a:stretch/>
        </p:blipFill>
        <p:spPr>
          <a:xfrm>
            <a:off x="3130261" y="4309406"/>
            <a:ext cx="5931477" cy="2411602"/>
          </a:xfrm>
          <a:prstGeom prst="rect">
            <a:avLst/>
          </a:prstGeom>
          <a:noFill/>
          <a:ln>
            <a:noFill/>
          </a:ln>
        </p:spPr>
      </p:pic>
      <p:sp>
        <p:nvSpPr>
          <p:cNvPr id="237" name="Google Shape;237;p15"/>
          <p:cNvSpPr txBox="1"/>
          <p:nvPr/>
        </p:nvSpPr>
        <p:spPr>
          <a:xfrm>
            <a:off x="9246476" y="6430818"/>
            <a:ext cx="147144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Meiryo"/>
                <a:ea typeface="Meiryo"/>
                <a:cs typeface="Meiryo"/>
                <a:sym typeface="Meiryo"/>
              </a:rPr>
              <a:t>[1]より引用</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6"/>
          <p:cNvSpPr txBox="1"/>
          <p:nvPr>
            <p:ph type="title"/>
          </p:nvPr>
        </p:nvSpPr>
        <p:spPr>
          <a:xfrm>
            <a:off x="83820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Meiryo"/>
              <a:buNone/>
            </a:pPr>
            <a:r>
              <a:rPr lang="en-US"/>
              <a:t>Contrastive Learning</a:t>
            </a:r>
            <a:endParaRPr/>
          </a:p>
        </p:txBody>
      </p:sp>
      <p:sp>
        <p:nvSpPr>
          <p:cNvPr id="243" name="Google Shape;243;p16"/>
          <p:cNvSpPr txBox="1"/>
          <p:nvPr>
            <p:ph idx="1" type="body"/>
          </p:nvPr>
        </p:nvSpPr>
        <p:spPr>
          <a:xfrm>
            <a:off x="838200" y="1579418"/>
            <a:ext cx="10515600" cy="4597545"/>
          </a:xfrm>
          <a:prstGeom prst="rect">
            <a:avLst/>
          </a:prstGeom>
          <a:blipFill rotWithShape="1">
            <a:blip r:embed="rId3">
              <a:alphaModFix/>
            </a:blip>
            <a:stretch>
              <a:fillRect b="0" l="-722" r="0" t="0"/>
            </a:stretch>
          </a:blipFill>
          <a:ln>
            <a:noFill/>
          </a:ln>
        </p:spPr>
        <p:txBody>
          <a:bodyPr anchorCtr="0" anchor="t" bIns="45700" lIns="91425" spcFirstLastPara="1" rIns="91425" wrap="square" tIns="45700">
            <a:normAutofit/>
          </a:bodyPr>
          <a:lstStyle/>
          <a:p>
            <a:pPr indent="-228600" lvl="0" marL="228600" rtl="0" algn="l">
              <a:lnSpc>
                <a:spcPct val="130000"/>
              </a:lnSpc>
              <a:spcBef>
                <a:spcPts val="0"/>
              </a:spcBef>
              <a:spcAft>
                <a:spcPts val="0"/>
              </a:spcAft>
              <a:buSzPts val="2000"/>
              <a:buFont typeface="Noto Sans Symbols"/>
              <a:buChar char="⮚"/>
            </a:pPr>
            <a:r>
              <a:rPr lang="en-US"/>
              <a:t> </a:t>
            </a:r>
            <a:endParaRPr/>
          </a:p>
        </p:txBody>
      </p:sp>
      <p:sp>
        <p:nvSpPr>
          <p:cNvPr id="244" name="Google Shape;244;p16"/>
          <p:cNvSpPr txBox="1"/>
          <p:nvPr>
            <p:ph idx="10" type="dt"/>
          </p:nvPr>
        </p:nvSpPr>
        <p:spPr>
          <a:xfrm>
            <a:off x="838200" y="6492875"/>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2021/5/10</a:t>
            </a:r>
            <a:endParaRPr/>
          </a:p>
        </p:txBody>
      </p:sp>
      <p:sp>
        <p:nvSpPr>
          <p:cNvPr id="245" name="Google Shape;245;p16"/>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17"/>
          <p:cNvSpPr txBox="1"/>
          <p:nvPr>
            <p:ph type="title"/>
          </p:nvPr>
        </p:nvSpPr>
        <p:spPr>
          <a:xfrm>
            <a:off x="83820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Meiryo"/>
              <a:buNone/>
            </a:pPr>
            <a:r>
              <a:rPr lang="en-US"/>
              <a:t>Contrastive Learning</a:t>
            </a:r>
            <a:endParaRPr/>
          </a:p>
        </p:txBody>
      </p:sp>
      <p:sp>
        <p:nvSpPr>
          <p:cNvPr id="251" name="Google Shape;251;p17"/>
          <p:cNvSpPr txBox="1"/>
          <p:nvPr>
            <p:ph idx="1" type="body"/>
          </p:nvPr>
        </p:nvSpPr>
        <p:spPr>
          <a:xfrm>
            <a:off x="838200" y="1579418"/>
            <a:ext cx="10515600" cy="4597545"/>
          </a:xfrm>
          <a:prstGeom prst="rect">
            <a:avLst/>
          </a:prstGeom>
          <a:blipFill rotWithShape="1">
            <a:blip r:embed="rId3">
              <a:alphaModFix/>
            </a:blip>
            <a:stretch>
              <a:fillRect b="0" l="-722" r="0" t="0"/>
            </a:stretch>
          </a:blipFill>
          <a:ln>
            <a:noFill/>
          </a:ln>
        </p:spPr>
        <p:txBody>
          <a:bodyPr anchorCtr="0" anchor="t" bIns="45700" lIns="91425" spcFirstLastPara="1" rIns="91425" wrap="square" tIns="45700">
            <a:normAutofit/>
          </a:bodyPr>
          <a:lstStyle/>
          <a:p>
            <a:pPr indent="-228600" lvl="0" marL="228600" rtl="0" algn="l">
              <a:lnSpc>
                <a:spcPct val="130000"/>
              </a:lnSpc>
              <a:spcBef>
                <a:spcPts val="0"/>
              </a:spcBef>
              <a:spcAft>
                <a:spcPts val="0"/>
              </a:spcAft>
              <a:buSzPts val="2000"/>
              <a:buFont typeface="Noto Sans Symbols"/>
              <a:buChar char="⮚"/>
            </a:pPr>
            <a:r>
              <a:rPr lang="en-US"/>
              <a:t> </a:t>
            </a:r>
            <a:endParaRPr/>
          </a:p>
        </p:txBody>
      </p:sp>
      <p:sp>
        <p:nvSpPr>
          <p:cNvPr id="252" name="Google Shape;252;p17"/>
          <p:cNvSpPr txBox="1"/>
          <p:nvPr>
            <p:ph idx="10" type="dt"/>
          </p:nvPr>
        </p:nvSpPr>
        <p:spPr>
          <a:xfrm>
            <a:off x="838200" y="6492875"/>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2021/5/10</a:t>
            </a:r>
            <a:endParaRPr/>
          </a:p>
        </p:txBody>
      </p:sp>
      <p:sp>
        <p:nvSpPr>
          <p:cNvPr id="253" name="Google Shape;253;p17"/>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18"/>
          <p:cNvSpPr txBox="1"/>
          <p:nvPr>
            <p:ph type="title"/>
          </p:nvPr>
        </p:nvSpPr>
        <p:spPr>
          <a:xfrm>
            <a:off x="83820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Meiryo"/>
              <a:buNone/>
            </a:pPr>
            <a:r>
              <a:rPr lang="en-US"/>
              <a:t>Pretext task</a:t>
            </a:r>
            <a:endParaRPr/>
          </a:p>
        </p:txBody>
      </p:sp>
      <p:sp>
        <p:nvSpPr>
          <p:cNvPr id="259" name="Google Shape;259;p18"/>
          <p:cNvSpPr txBox="1"/>
          <p:nvPr>
            <p:ph idx="1" type="body"/>
          </p:nvPr>
        </p:nvSpPr>
        <p:spPr>
          <a:xfrm>
            <a:off x="838200" y="1579418"/>
            <a:ext cx="10515600" cy="4597545"/>
          </a:xfrm>
          <a:prstGeom prst="rect">
            <a:avLst/>
          </a:prstGeom>
          <a:noFill/>
          <a:ln>
            <a:noFill/>
          </a:ln>
        </p:spPr>
        <p:txBody>
          <a:bodyPr anchorCtr="0" anchor="t" bIns="45700" lIns="91425" spcFirstLastPara="1" rIns="91425" wrap="square" tIns="45700">
            <a:normAutofit/>
          </a:bodyPr>
          <a:lstStyle/>
          <a:p>
            <a:pPr indent="0" lvl="0" marL="0" rtl="0" algn="l">
              <a:lnSpc>
                <a:spcPct val="130000"/>
              </a:lnSpc>
              <a:spcBef>
                <a:spcPts val="0"/>
              </a:spcBef>
              <a:spcAft>
                <a:spcPts val="0"/>
              </a:spcAft>
              <a:buClr>
                <a:schemeClr val="dk1"/>
              </a:buClr>
              <a:buSzPts val="2000"/>
              <a:buNone/>
            </a:pPr>
            <a:r>
              <a:rPr lang="en-US"/>
              <a:t>Pretext task</a:t>
            </a:r>
            <a:endParaRPr/>
          </a:p>
          <a:p>
            <a:pPr indent="-228600" lvl="0" marL="228600" rtl="0" algn="l">
              <a:lnSpc>
                <a:spcPct val="130000"/>
              </a:lnSpc>
              <a:spcBef>
                <a:spcPts val="1000"/>
              </a:spcBef>
              <a:spcAft>
                <a:spcPts val="0"/>
              </a:spcAft>
              <a:buClr>
                <a:schemeClr val="dk1"/>
              </a:buClr>
              <a:buSzPts val="2000"/>
              <a:buFont typeface="Noto Sans Symbols"/>
              <a:buChar char="⮚"/>
            </a:pPr>
            <a:r>
              <a:rPr lang="en-US"/>
              <a:t>アンカー、正例、負例の３つを用いた特徴量学習</a:t>
            </a:r>
            <a:endParaRPr/>
          </a:p>
          <a:p>
            <a:pPr indent="-228600" lvl="0" marL="228600" rtl="0" algn="l">
              <a:lnSpc>
                <a:spcPct val="130000"/>
              </a:lnSpc>
              <a:spcBef>
                <a:spcPts val="1000"/>
              </a:spcBef>
              <a:spcAft>
                <a:spcPts val="0"/>
              </a:spcAft>
              <a:buClr>
                <a:schemeClr val="dk1"/>
              </a:buClr>
              <a:buSzPts val="2000"/>
              <a:buFont typeface="Noto Sans Symbols"/>
              <a:buChar char="⮚"/>
            </a:pPr>
            <a:r>
              <a:rPr lang="en-US"/>
              <a:t>正例はアンカーにトランスフォーメーションを加える</a:t>
            </a:r>
            <a:endParaRPr/>
          </a:p>
          <a:p>
            <a:pPr indent="-228600" lvl="0" marL="228600" rtl="0" algn="l">
              <a:lnSpc>
                <a:spcPct val="130000"/>
              </a:lnSpc>
              <a:spcBef>
                <a:spcPts val="1000"/>
              </a:spcBef>
              <a:spcAft>
                <a:spcPts val="0"/>
              </a:spcAft>
              <a:buClr>
                <a:schemeClr val="dk1"/>
              </a:buClr>
              <a:buSzPts val="2000"/>
              <a:buFont typeface="Noto Sans Symbols"/>
              <a:buChar char="⮚"/>
            </a:pPr>
            <a:r>
              <a:rPr lang="en-US"/>
              <a:t>タスクは以下の４つに区分</a:t>
            </a:r>
            <a:endParaRPr/>
          </a:p>
          <a:p>
            <a:pPr indent="-228600" lvl="1" marL="685800" rtl="0" algn="l">
              <a:lnSpc>
                <a:spcPct val="130000"/>
              </a:lnSpc>
              <a:spcBef>
                <a:spcPts val="500"/>
              </a:spcBef>
              <a:spcAft>
                <a:spcPts val="0"/>
              </a:spcAft>
              <a:buClr>
                <a:schemeClr val="dk1"/>
              </a:buClr>
              <a:buSzPts val="1800"/>
              <a:buChar char="◆"/>
            </a:pPr>
            <a:r>
              <a:rPr lang="en-US"/>
              <a:t>Color Transromation</a:t>
            </a:r>
            <a:endParaRPr/>
          </a:p>
          <a:p>
            <a:pPr indent="-228600" lvl="1" marL="685800" rtl="0" algn="l">
              <a:lnSpc>
                <a:spcPct val="130000"/>
              </a:lnSpc>
              <a:spcBef>
                <a:spcPts val="500"/>
              </a:spcBef>
              <a:spcAft>
                <a:spcPts val="0"/>
              </a:spcAft>
              <a:buClr>
                <a:schemeClr val="dk1"/>
              </a:buClr>
              <a:buSzPts val="1800"/>
              <a:buChar char="◆"/>
            </a:pPr>
            <a:r>
              <a:rPr lang="en-US"/>
              <a:t>Geometric Transformation</a:t>
            </a:r>
            <a:endParaRPr/>
          </a:p>
          <a:p>
            <a:pPr indent="-228600" lvl="1" marL="685800" rtl="0" algn="l">
              <a:lnSpc>
                <a:spcPct val="130000"/>
              </a:lnSpc>
              <a:spcBef>
                <a:spcPts val="500"/>
              </a:spcBef>
              <a:spcAft>
                <a:spcPts val="0"/>
              </a:spcAft>
              <a:buClr>
                <a:schemeClr val="dk1"/>
              </a:buClr>
              <a:buSzPts val="1800"/>
              <a:buChar char="◆"/>
            </a:pPr>
            <a:r>
              <a:rPr lang="en-US"/>
              <a:t>Context-based Task</a:t>
            </a:r>
            <a:endParaRPr/>
          </a:p>
          <a:p>
            <a:pPr indent="-228600" lvl="1" marL="685800" rtl="0" algn="l">
              <a:lnSpc>
                <a:spcPct val="130000"/>
              </a:lnSpc>
              <a:spcBef>
                <a:spcPts val="500"/>
              </a:spcBef>
              <a:spcAft>
                <a:spcPts val="0"/>
              </a:spcAft>
              <a:buClr>
                <a:schemeClr val="dk1"/>
              </a:buClr>
              <a:buSzPts val="1800"/>
              <a:buChar char="◆"/>
            </a:pPr>
            <a:r>
              <a:rPr lang="en-US"/>
              <a:t>View Prediction（Cross-model based）</a:t>
            </a:r>
            <a:endParaRPr/>
          </a:p>
          <a:p>
            <a:pPr indent="-228600" lvl="0" marL="228600" rtl="0" algn="l">
              <a:lnSpc>
                <a:spcPct val="130000"/>
              </a:lnSpc>
              <a:spcBef>
                <a:spcPts val="1000"/>
              </a:spcBef>
              <a:spcAft>
                <a:spcPts val="0"/>
              </a:spcAft>
              <a:buClr>
                <a:schemeClr val="dk1"/>
              </a:buClr>
              <a:buSzPts val="2000"/>
              <a:buFont typeface="Noto Sans Symbols"/>
              <a:buChar char="⮚"/>
            </a:pPr>
            <a:r>
              <a:rPr lang="en-US"/>
              <a:t>NLPはよくわかんないので割愛</a:t>
            </a:r>
            <a:endParaRPr/>
          </a:p>
        </p:txBody>
      </p:sp>
      <p:sp>
        <p:nvSpPr>
          <p:cNvPr id="260" name="Google Shape;260;p18"/>
          <p:cNvSpPr txBox="1"/>
          <p:nvPr>
            <p:ph idx="10" type="dt"/>
          </p:nvPr>
        </p:nvSpPr>
        <p:spPr>
          <a:xfrm>
            <a:off x="838200" y="6492875"/>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2021/5/10</a:t>
            </a:r>
            <a:endParaRPr/>
          </a:p>
        </p:txBody>
      </p:sp>
      <p:sp>
        <p:nvSpPr>
          <p:cNvPr id="261" name="Google Shape;261;p18"/>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19"/>
          <p:cNvSpPr txBox="1"/>
          <p:nvPr>
            <p:ph type="title"/>
          </p:nvPr>
        </p:nvSpPr>
        <p:spPr>
          <a:xfrm>
            <a:off x="83820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Meiryo"/>
              <a:buNone/>
            </a:pPr>
            <a:r>
              <a:rPr lang="en-US"/>
              <a:t>Pre-text task</a:t>
            </a:r>
            <a:endParaRPr/>
          </a:p>
        </p:txBody>
      </p:sp>
      <p:sp>
        <p:nvSpPr>
          <p:cNvPr id="267" name="Google Shape;267;p19"/>
          <p:cNvSpPr txBox="1"/>
          <p:nvPr>
            <p:ph idx="1" type="body"/>
          </p:nvPr>
        </p:nvSpPr>
        <p:spPr>
          <a:xfrm>
            <a:off x="838200" y="1579418"/>
            <a:ext cx="10515600" cy="4597545"/>
          </a:xfrm>
          <a:prstGeom prst="rect">
            <a:avLst/>
          </a:prstGeom>
          <a:noFill/>
          <a:ln>
            <a:noFill/>
          </a:ln>
        </p:spPr>
        <p:txBody>
          <a:bodyPr anchorCtr="0" anchor="t" bIns="45700" lIns="91425" spcFirstLastPara="1" rIns="91425" wrap="square" tIns="45700">
            <a:normAutofit/>
          </a:bodyPr>
          <a:lstStyle/>
          <a:p>
            <a:pPr indent="0" lvl="0" marL="0" rtl="0" algn="l">
              <a:lnSpc>
                <a:spcPct val="130000"/>
              </a:lnSpc>
              <a:spcBef>
                <a:spcPts val="0"/>
              </a:spcBef>
              <a:spcAft>
                <a:spcPts val="0"/>
              </a:spcAft>
              <a:buClr>
                <a:schemeClr val="dk1"/>
              </a:buClr>
              <a:buSzPts val="2000"/>
              <a:buNone/>
            </a:pPr>
            <a:r>
              <a:rPr lang="en-US"/>
              <a:t>Color Transformation</a:t>
            </a:r>
            <a:endParaRPr/>
          </a:p>
          <a:p>
            <a:pPr indent="-228600" lvl="0" marL="228600" rtl="0" algn="l">
              <a:lnSpc>
                <a:spcPct val="130000"/>
              </a:lnSpc>
              <a:spcBef>
                <a:spcPts val="1000"/>
              </a:spcBef>
              <a:spcAft>
                <a:spcPts val="0"/>
              </a:spcAft>
              <a:buClr>
                <a:schemeClr val="dk1"/>
              </a:buClr>
              <a:buSzPts val="2000"/>
              <a:buFont typeface="Noto Sans Symbols"/>
              <a:buChar char="⮚"/>
            </a:pPr>
            <a:r>
              <a:rPr lang="en-US"/>
              <a:t>(a)：元画像(アンカー)</a:t>
            </a:r>
            <a:endParaRPr/>
          </a:p>
          <a:p>
            <a:pPr indent="-228600" lvl="0" marL="228600" rtl="0" algn="l">
              <a:lnSpc>
                <a:spcPct val="130000"/>
              </a:lnSpc>
              <a:spcBef>
                <a:spcPts val="1000"/>
              </a:spcBef>
              <a:spcAft>
                <a:spcPts val="0"/>
              </a:spcAft>
              <a:buClr>
                <a:schemeClr val="dk1"/>
              </a:buClr>
              <a:buSzPts val="2000"/>
              <a:buFont typeface="Noto Sans Symbols"/>
              <a:buChar char="⮚"/>
            </a:pPr>
            <a:r>
              <a:rPr lang="en-US"/>
              <a:t>(b)：ガウシアンノイズ加算</a:t>
            </a:r>
            <a:endParaRPr/>
          </a:p>
          <a:p>
            <a:pPr indent="-228600" lvl="0" marL="228600" rtl="0" algn="l">
              <a:lnSpc>
                <a:spcPct val="130000"/>
              </a:lnSpc>
              <a:spcBef>
                <a:spcPts val="1000"/>
              </a:spcBef>
              <a:spcAft>
                <a:spcPts val="0"/>
              </a:spcAft>
              <a:buClr>
                <a:schemeClr val="dk1"/>
              </a:buClr>
              <a:buSzPts val="2000"/>
              <a:buFont typeface="Noto Sans Symbols"/>
              <a:buChar char="⮚"/>
            </a:pPr>
            <a:r>
              <a:rPr lang="en-US"/>
              <a:t>(c)：ガウシアンブラー(ぼかし)</a:t>
            </a:r>
            <a:endParaRPr/>
          </a:p>
          <a:p>
            <a:pPr indent="-228600" lvl="0" marL="228600" rtl="0" algn="l">
              <a:lnSpc>
                <a:spcPct val="130000"/>
              </a:lnSpc>
              <a:spcBef>
                <a:spcPts val="1000"/>
              </a:spcBef>
              <a:spcAft>
                <a:spcPts val="0"/>
              </a:spcAft>
              <a:buClr>
                <a:schemeClr val="dk1"/>
              </a:buClr>
              <a:buSzPts val="2000"/>
              <a:buFont typeface="Noto Sans Symbols"/>
              <a:buChar char="⮚"/>
            </a:pPr>
            <a:r>
              <a:rPr lang="en-US"/>
              <a:t>(d)：ディストーション(歪み)</a:t>
            </a:r>
            <a:endParaRPr/>
          </a:p>
          <a:p>
            <a:pPr indent="-101600" lvl="0" marL="228600" rtl="0" algn="l">
              <a:lnSpc>
                <a:spcPct val="130000"/>
              </a:lnSpc>
              <a:spcBef>
                <a:spcPts val="1000"/>
              </a:spcBef>
              <a:spcAft>
                <a:spcPts val="0"/>
              </a:spcAft>
              <a:buClr>
                <a:schemeClr val="dk1"/>
              </a:buClr>
              <a:buSzPts val="2000"/>
              <a:buFont typeface="Noto Sans Symbols"/>
              <a:buNone/>
            </a:pPr>
            <a:r>
              <a:t/>
            </a:r>
            <a:endParaRPr/>
          </a:p>
          <a:p>
            <a:pPr indent="-228600" lvl="0" marL="228600" rtl="0" algn="l">
              <a:lnSpc>
                <a:spcPct val="130000"/>
              </a:lnSpc>
              <a:spcBef>
                <a:spcPts val="1000"/>
              </a:spcBef>
              <a:spcAft>
                <a:spcPts val="0"/>
              </a:spcAft>
              <a:buClr>
                <a:schemeClr val="dk1"/>
              </a:buClr>
              <a:buSzPts val="2000"/>
              <a:buFont typeface="Noto Sans Symbols"/>
              <a:buChar char="⮚"/>
            </a:pPr>
            <a:r>
              <a:rPr lang="en-US"/>
              <a:t>この他にも、グレースケール化等がある</a:t>
            </a:r>
            <a:endParaRPr/>
          </a:p>
        </p:txBody>
      </p:sp>
      <p:sp>
        <p:nvSpPr>
          <p:cNvPr id="268" name="Google Shape;268;p19"/>
          <p:cNvSpPr txBox="1"/>
          <p:nvPr>
            <p:ph idx="10" type="dt"/>
          </p:nvPr>
        </p:nvSpPr>
        <p:spPr>
          <a:xfrm>
            <a:off x="838200" y="6492875"/>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2021/5/10</a:t>
            </a:r>
            <a:endParaRPr/>
          </a:p>
        </p:txBody>
      </p:sp>
      <p:sp>
        <p:nvSpPr>
          <p:cNvPr id="269" name="Google Shape;269;p19"/>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a:t>
            </a:r>
            <a:endParaRPr/>
          </a:p>
        </p:txBody>
      </p:sp>
      <p:pic>
        <p:nvPicPr>
          <p:cNvPr descr="犬, 草, 屋内, 立つ が含まれている画像&#10;&#10;自動的に生成された説明" id="270" name="Google Shape;270;p19"/>
          <p:cNvPicPr preferRelativeResize="0"/>
          <p:nvPr/>
        </p:nvPicPr>
        <p:blipFill rotWithShape="1">
          <a:blip r:embed="rId3">
            <a:alphaModFix/>
          </a:blip>
          <a:srcRect b="0" l="0" r="0" t="0"/>
          <a:stretch/>
        </p:blipFill>
        <p:spPr>
          <a:xfrm>
            <a:off x="7796645" y="2113973"/>
            <a:ext cx="3810000" cy="3835400"/>
          </a:xfrm>
          <a:prstGeom prst="rect">
            <a:avLst/>
          </a:prstGeom>
          <a:noFill/>
          <a:ln>
            <a:noFill/>
          </a:ln>
        </p:spPr>
      </p:pic>
      <p:sp>
        <p:nvSpPr>
          <p:cNvPr id="271" name="Google Shape;271;p19"/>
          <p:cNvSpPr txBox="1"/>
          <p:nvPr/>
        </p:nvSpPr>
        <p:spPr>
          <a:xfrm>
            <a:off x="10545340" y="6047950"/>
            <a:ext cx="147144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Meiryo"/>
                <a:ea typeface="Meiryo"/>
                <a:cs typeface="Meiryo"/>
                <a:sym typeface="Meiryo"/>
              </a:rPr>
              <a:t>[1]より引用</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0"/>
          <p:cNvSpPr txBox="1"/>
          <p:nvPr>
            <p:ph type="title"/>
          </p:nvPr>
        </p:nvSpPr>
        <p:spPr>
          <a:xfrm>
            <a:off x="83820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Meiryo"/>
              <a:buNone/>
            </a:pPr>
            <a:r>
              <a:rPr lang="en-US"/>
              <a:t>Pre-text task</a:t>
            </a:r>
            <a:endParaRPr/>
          </a:p>
        </p:txBody>
      </p:sp>
      <p:sp>
        <p:nvSpPr>
          <p:cNvPr id="277" name="Google Shape;277;p20"/>
          <p:cNvSpPr txBox="1"/>
          <p:nvPr>
            <p:ph idx="1" type="body"/>
          </p:nvPr>
        </p:nvSpPr>
        <p:spPr>
          <a:xfrm>
            <a:off x="838200" y="1579418"/>
            <a:ext cx="7340600" cy="4597545"/>
          </a:xfrm>
          <a:prstGeom prst="rect">
            <a:avLst/>
          </a:prstGeom>
          <a:noFill/>
          <a:ln>
            <a:noFill/>
          </a:ln>
        </p:spPr>
        <p:txBody>
          <a:bodyPr anchorCtr="0" anchor="t" bIns="45700" lIns="91425" spcFirstLastPara="1" rIns="91425" wrap="square" tIns="45700">
            <a:normAutofit/>
          </a:bodyPr>
          <a:lstStyle/>
          <a:p>
            <a:pPr indent="0" lvl="0" marL="0" rtl="0" algn="l">
              <a:lnSpc>
                <a:spcPct val="130000"/>
              </a:lnSpc>
              <a:spcBef>
                <a:spcPts val="0"/>
              </a:spcBef>
              <a:spcAft>
                <a:spcPts val="0"/>
              </a:spcAft>
              <a:buClr>
                <a:schemeClr val="dk1"/>
              </a:buClr>
              <a:buSzPts val="2000"/>
              <a:buNone/>
            </a:pPr>
            <a:r>
              <a:rPr lang="en-US"/>
              <a:t>Geometric Transformation</a:t>
            </a:r>
            <a:endParaRPr/>
          </a:p>
          <a:p>
            <a:pPr indent="-228600" lvl="0" marL="228600" rtl="0" algn="l">
              <a:lnSpc>
                <a:spcPct val="130000"/>
              </a:lnSpc>
              <a:spcBef>
                <a:spcPts val="1000"/>
              </a:spcBef>
              <a:spcAft>
                <a:spcPts val="0"/>
              </a:spcAft>
              <a:buClr>
                <a:schemeClr val="dk1"/>
              </a:buClr>
              <a:buSzPts val="2000"/>
              <a:buFont typeface="Noto Sans Symbols"/>
              <a:buChar char="⮚"/>
            </a:pPr>
            <a:r>
              <a:rPr lang="en-US"/>
              <a:t>画像の形状を変える変換</a:t>
            </a:r>
            <a:endParaRPr/>
          </a:p>
          <a:p>
            <a:pPr indent="-228600" lvl="1" marL="685800" rtl="0" algn="l">
              <a:lnSpc>
                <a:spcPct val="130000"/>
              </a:lnSpc>
              <a:spcBef>
                <a:spcPts val="500"/>
              </a:spcBef>
              <a:spcAft>
                <a:spcPts val="0"/>
              </a:spcAft>
              <a:buClr>
                <a:schemeClr val="dk1"/>
              </a:buClr>
              <a:buSzPts val="1800"/>
              <a:buChar char="◆"/>
            </a:pPr>
            <a:r>
              <a:rPr lang="en-US"/>
              <a:t>クロップ、リサイズ、回転、反転等</a:t>
            </a:r>
            <a:endParaRPr/>
          </a:p>
          <a:p>
            <a:pPr indent="-101600" lvl="0" marL="228600" rtl="0" algn="l">
              <a:lnSpc>
                <a:spcPct val="130000"/>
              </a:lnSpc>
              <a:spcBef>
                <a:spcPts val="1000"/>
              </a:spcBef>
              <a:spcAft>
                <a:spcPts val="0"/>
              </a:spcAft>
              <a:buClr>
                <a:schemeClr val="dk1"/>
              </a:buClr>
              <a:buSzPts val="2000"/>
              <a:buFont typeface="Noto Sans Symbols"/>
              <a:buNone/>
            </a:pPr>
            <a:r>
              <a:t/>
            </a:r>
            <a:endParaRPr/>
          </a:p>
          <a:p>
            <a:pPr indent="-228600" lvl="0" marL="228600" rtl="0" algn="l">
              <a:lnSpc>
                <a:spcPct val="130000"/>
              </a:lnSpc>
              <a:spcBef>
                <a:spcPts val="1000"/>
              </a:spcBef>
              <a:spcAft>
                <a:spcPts val="0"/>
              </a:spcAft>
              <a:buClr>
                <a:schemeClr val="dk1"/>
              </a:buClr>
              <a:buSzPts val="2000"/>
              <a:buFont typeface="Noto Sans Symbols"/>
              <a:buChar char="⮚"/>
            </a:pPr>
            <a:r>
              <a:rPr lang="en-US"/>
              <a:t>先ほどのColor Transformationと共にSimCLRにおける特徴量の学習に用いられるタスクである</a:t>
            </a:r>
            <a:endParaRPr/>
          </a:p>
        </p:txBody>
      </p:sp>
      <p:sp>
        <p:nvSpPr>
          <p:cNvPr id="278" name="Google Shape;278;p20"/>
          <p:cNvSpPr txBox="1"/>
          <p:nvPr>
            <p:ph idx="10" type="dt"/>
          </p:nvPr>
        </p:nvSpPr>
        <p:spPr>
          <a:xfrm>
            <a:off x="838200" y="6492875"/>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2021/5/10</a:t>
            </a:r>
            <a:endParaRPr/>
          </a:p>
        </p:txBody>
      </p:sp>
      <p:sp>
        <p:nvSpPr>
          <p:cNvPr id="279" name="Google Shape;279;p20"/>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a:t>
            </a:r>
            <a:endParaRPr/>
          </a:p>
        </p:txBody>
      </p:sp>
      <p:pic>
        <p:nvPicPr>
          <p:cNvPr descr="犬の写真のコラージュ&#10;&#10;自動的に生成された説明" id="280" name="Google Shape;280;p20"/>
          <p:cNvPicPr preferRelativeResize="0"/>
          <p:nvPr/>
        </p:nvPicPr>
        <p:blipFill rotWithShape="1">
          <a:blip r:embed="rId3">
            <a:alphaModFix/>
          </a:blip>
          <a:srcRect b="0" l="0" r="0" t="0"/>
          <a:stretch/>
        </p:blipFill>
        <p:spPr>
          <a:xfrm>
            <a:off x="8178800" y="2093176"/>
            <a:ext cx="3606800" cy="3886200"/>
          </a:xfrm>
          <a:prstGeom prst="rect">
            <a:avLst/>
          </a:prstGeom>
          <a:noFill/>
          <a:ln>
            <a:noFill/>
          </a:ln>
        </p:spPr>
      </p:pic>
      <p:sp>
        <p:nvSpPr>
          <p:cNvPr id="281" name="Google Shape;281;p20"/>
          <p:cNvSpPr txBox="1"/>
          <p:nvPr/>
        </p:nvSpPr>
        <p:spPr>
          <a:xfrm>
            <a:off x="10545340" y="6047950"/>
            <a:ext cx="147144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Meiryo"/>
                <a:ea typeface="Meiryo"/>
                <a:cs typeface="Meiryo"/>
                <a:sym typeface="Meiryo"/>
              </a:rPr>
              <a:t>[1]より引用</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1"/>
          <p:cNvSpPr txBox="1"/>
          <p:nvPr>
            <p:ph type="title"/>
          </p:nvPr>
        </p:nvSpPr>
        <p:spPr>
          <a:xfrm>
            <a:off x="83820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Meiryo"/>
              <a:buNone/>
            </a:pPr>
            <a:r>
              <a:rPr lang="en-US"/>
              <a:t>Pre-text task</a:t>
            </a:r>
            <a:endParaRPr/>
          </a:p>
        </p:txBody>
      </p:sp>
      <p:sp>
        <p:nvSpPr>
          <p:cNvPr id="287" name="Google Shape;287;p21"/>
          <p:cNvSpPr txBox="1"/>
          <p:nvPr>
            <p:ph idx="1" type="body"/>
          </p:nvPr>
        </p:nvSpPr>
        <p:spPr>
          <a:xfrm>
            <a:off x="838200" y="1579418"/>
            <a:ext cx="10515600" cy="4597545"/>
          </a:xfrm>
          <a:prstGeom prst="rect">
            <a:avLst/>
          </a:prstGeom>
          <a:noFill/>
          <a:ln>
            <a:noFill/>
          </a:ln>
        </p:spPr>
        <p:txBody>
          <a:bodyPr anchorCtr="0" anchor="t" bIns="45700" lIns="91425" spcFirstLastPara="1" rIns="91425" wrap="square" tIns="45700">
            <a:normAutofit/>
          </a:bodyPr>
          <a:lstStyle/>
          <a:p>
            <a:pPr indent="0" lvl="0" marL="0" rtl="0" algn="l">
              <a:lnSpc>
                <a:spcPct val="130000"/>
              </a:lnSpc>
              <a:spcBef>
                <a:spcPts val="0"/>
              </a:spcBef>
              <a:spcAft>
                <a:spcPts val="0"/>
              </a:spcAft>
              <a:buClr>
                <a:schemeClr val="dk1"/>
              </a:buClr>
              <a:buSzPts val="2000"/>
              <a:buNone/>
            </a:pPr>
            <a:r>
              <a:rPr lang="en-US"/>
              <a:t>Context-based Task</a:t>
            </a:r>
            <a:endParaRPr/>
          </a:p>
          <a:p>
            <a:pPr indent="-228600" lvl="0" marL="228600" rtl="0" algn="l">
              <a:lnSpc>
                <a:spcPct val="130000"/>
              </a:lnSpc>
              <a:spcBef>
                <a:spcPts val="1000"/>
              </a:spcBef>
              <a:spcAft>
                <a:spcPts val="0"/>
              </a:spcAft>
              <a:buClr>
                <a:schemeClr val="dk1"/>
              </a:buClr>
              <a:buSzPts val="2000"/>
              <a:buFont typeface="Noto Sans Symbols"/>
              <a:buChar char="⮚"/>
            </a:pPr>
            <a:r>
              <a:rPr lang="en-US"/>
              <a:t>文脈ベースのPretextタスクには以下の３つがある</a:t>
            </a:r>
            <a:endParaRPr/>
          </a:p>
          <a:p>
            <a:pPr indent="-228600" lvl="1" marL="685800" rtl="0" algn="l">
              <a:lnSpc>
                <a:spcPct val="130000"/>
              </a:lnSpc>
              <a:spcBef>
                <a:spcPts val="500"/>
              </a:spcBef>
              <a:spcAft>
                <a:spcPts val="0"/>
              </a:spcAft>
              <a:buClr>
                <a:schemeClr val="dk1"/>
              </a:buClr>
              <a:buSzPts val="1800"/>
              <a:buChar char="◆"/>
            </a:pPr>
            <a:r>
              <a:rPr lang="en-US"/>
              <a:t>Jigsaw puzzle</a:t>
            </a:r>
            <a:endParaRPr/>
          </a:p>
          <a:p>
            <a:pPr indent="-228600" lvl="1" marL="685800" rtl="0" algn="l">
              <a:lnSpc>
                <a:spcPct val="130000"/>
              </a:lnSpc>
              <a:spcBef>
                <a:spcPts val="500"/>
              </a:spcBef>
              <a:spcAft>
                <a:spcPts val="0"/>
              </a:spcAft>
              <a:buClr>
                <a:schemeClr val="dk1"/>
              </a:buClr>
              <a:buSzPts val="1800"/>
              <a:buChar char="◆"/>
            </a:pPr>
            <a:r>
              <a:rPr lang="en-US"/>
              <a:t>Frame order base</a:t>
            </a:r>
            <a:endParaRPr/>
          </a:p>
          <a:p>
            <a:pPr indent="-228600" lvl="1" marL="685800" rtl="0" algn="l">
              <a:lnSpc>
                <a:spcPct val="130000"/>
              </a:lnSpc>
              <a:spcBef>
                <a:spcPts val="500"/>
              </a:spcBef>
              <a:spcAft>
                <a:spcPts val="0"/>
              </a:spcAft>
              <a:buClr>
                <a:schemeClr val="dk1"/>
              </a:buClr>
              <a:buSzPts val="1800"/>
              <a:buChar char="◆"/>
            </a:pPr>
            <a:r>
              <a:rPr lang="en-US"/>
              <a:t>Future prediction</a:t>
            </a:r>
            <a:endParaRPr/>
          </a:p>
        </p:txBody>
      </p:sp>
      <p:sp>
        <p:nvSpPr>
          <p:cNvPr id="288" name="Google Shape;288;p21"/>
          <p:cNvSpPr txBox="1"/>
          <p:nvPr>
            <p:ph idx="10" type="dt"/>
          </p:nvPr>
        </p:nvSpPr>
        <p:spPr>
          <a:xfrm>
            <a:off x="838200" y="6492875"/>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2021/5/10</a:t>
            </a:r>
            <a:endParaRPr/>
          </a:p>
        </p:txBody>
      </p:sp>
      <p:sp>
        <p:nvSpPr>
          <p:cNvPr id="289" name="Google Shape;289;p21"/>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a:t>
            </a:r>
            <a:endParaRPr/>
          </a:p>
        </p:txBody>
      </p:sp>
      <p:pic>
        <p:nvPicPr>
          <p:cNvPr descr="猫の顔の写真のコラージュ&#10;&#10;中程度の精度で自動的に生成された説明" id="290" name="Google Shape;290;p21"/>
          <p:cNvPicPr preferRelativeResize="0"/>
          <p:nvPr/>
        </p:nvPicPr>
        <p:blipFill rotWithShape="1">
          <a:blip r:embed="rId3">
            <a:alphaModFix/>
          </a:blip>
          <a:srcRect b="0" l="0" r="0" t="0"/>
          <a:stretch/>
        </p:blipFill>
        <p:spPr>
          <a:xfrm>
            <a:off x="372321" y="4422702"/>
            <a:ext cx="2743200" cy="1410419"/>
          </a:xfrm>
          <a:prstGeom prst="rect">
            <a:avLst/>
          </a:prstGeom>
          <a:noFill/>
          <a:ln>
            <a:noFill/>
          </a:ln>
        </p:spPr>
      </p:pic>
      <p:pic>
        <p:nvPicPr>
          <p:cNvPr descr="ダイアグラム&#10;&#10;自動的に生成された説明" id="291" name="Google Shape;291;p21"/>
          <p:cNvPicPr preferRelativeResize="0"/>
          <p:nvPr/>
        </p:nvPicPr>
        <p:blipFill rotWithShape="1">
          <a:blip r:embed="rId4">
            <a:alphaModFix/>
          </a:blip>
          <a:srcRect b="0" l="0" r="0" t="0"/>
          <a:stretch/>
        </p:blipFill>
        <p:spPr>
          <a:xfrm>
            <a:off x="7269555" y="3878190"/>
            <a:ext cx="4838700" cy="2146300"/>
          </a:xfrm>
          <a:prstGeom prst="rect">
            <a:avLst/>
          </a:prstGeom>
          <a:noFill/>
          <a:ln>
            <a:noFill/>
          </a:ln>
        </p:spPr>
      </p:pic>
      <p:sp>
        <p:nvSpPr>
          <p:cNvPr id="292" name="Google Shape;292;p21"/>
          <p:cNvSpPr txBox="1"/>
          <p:nvPr/>
        </p:nvSpPr>
        <p:spPr>
          <a:xfrm>
            <a:off x="1008197" y="6123041"/>
            <a:ext cx="147144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Meiryo"/>
                <a:ea typeface="Meiryo"/>
                <a:cs typeface="Meiryo"/>
                <a:sym typeface="Meiryo"/>
              </a:rPr>
              <a:t>Jigsaw puzzle</a:t>
            </a:r>
            <a:endParaRPr sz="1400">
              <a:solidFill>
                <a:schemeClr val="dk1"/>
              </a:solidFill>
              <a:latin typeface="Meiryo"/>
              <a:ea typeface="Meiryo"/>
              <a:cs typeface="Meiryo"/>
              <a:sym typeface="Meiryo"/>
            </a:endParaRPr>
          </a:p>
        </p:txBody>
      </p:sp>
      <p:sp>
        <p:nvSpPr>
          <p:cNvPr id="293" name="Google Shape;293;p21"/>
          <p:cNvSpPr txBox="1"/>
          <p:nvPr/>
        </p:nvSpPr>
        <p:spPr>
          <a:xfrm>
            <a:off x="8953181" y="6123041"/>
            <a:ext cx="168478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Meiryo"/>
                <a:ea typeface="Meiryo"/>
                <a:cs typeface="Meiryo"/>
                <a:sym typeface="Meiryo"/>
              </a:rPr>
              <a:t>Future prediction</a:t>
            </a:r>
            <a:endParaRPr sz="1400">
              <a:solidFill>
                <a:schemeClr val="dk1"/>
              </a:solidFill>
              <a:latin typeface="Meiryo"/>
              <a:ea typeface="Meiryo"/>
              <a:cs typeface="Meiryo"/>
              <a:sym typeface="Meiryo"/>
            </a:endParaRPr>
          </a:p>
        </p:txBody>
      </p:sp>
      <p:sp>
        <p:nvSpPr>
          <p:cNvPr id="294" name="Google Shape;294;p21"/>
          <p:cNvSpPr txBox="1"/>
          <p:nvPr/>
        </p:nvSpPr>
        <p:spPr>
          <a:xfrm>
            <a:off x="4272499" y="6123041"/>
            <a:ext cx="1840077"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Meiryo"/>
                <a:ea typeface="Meiryo"/>
                <a:cs typeface="Meiryo"/>
                <a:sym typeface="Meiryo"/>
              </a:rPr>
              <a:t>Frame order base</a:t>
            </a:r>
            <a:endParaRPr sz="1400">
              <a:solidFill>
                <a:schemeClr val="dk1"/>
              </a:solidFill>
              <a:latin typeface="Meiryo"/>
              <a:ea typeface="Meiryo"/>
              <a:cs typeface="Meiryo"/>
              <a:sym typeface="Meiryo"/>
            </a:endParaRPr>
          </a:p>
        </p:txBody>
      </p:sp>
      <p:sp>
        <p:nvSpPr>
          <p:cNvPr id="295" name="Google Shape;295;p21"/>
          <p:cNvSpPr txBox="1"/>
          <p:nvPr/>
        </p:nvSpPr>
        <p:spPr>
          <a:xfrm>
            <a:off x="10618076" y="3574913"/>
            <a:ext cx="147144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Meiryo"/>
                <a:ea typeface="Meiryo"/>
                <a:cs typeface="Meiryo"/>
                <a:sym typeface="Meiryo"/>
              </a:rPr>
              <a:t>[1]より引用</a:t>
            </a:r>
            <a:endParaRPr sz="1400">
              <a:solidFill>
                <a:schemeClr val="dk1"/>
              </a:solidFill>
              <a:latin typeface="Meiryo"/>
              <a:ea typeface="Meiryo"/>
              <a:cs typeface="Meiryo"/>
              <a:sym typeface="Meiryo"/>
            </a:endParaRPr>
          </a:p>
        </p:txBody>
      </p:sp>
      <p:pic>
        <p:nvPicPr>
          <p:cNvPr descr="ダイアグラム&#10;&#10;自動的に生成された説明" id="296" name="Google Shape;296;p21"/>
          <p:cNvPicPr preferRelativeResize="0"/>
          <p:nvPr/>
        </p:nvPicPr>
        <p:blipFill rotWithShape="1">
          <a:blip r:embed="rId5">
            <a:alphaModFix/>
          </a:blip>
          <a:srcRect b="0" l="0" r="0" t="0"/>
          <a:stretch/>
        </p:blipFill>
        <p:spPr>
          <a:xfrm>
            <a:off x="3049950" y="4072464"/>
            <a:ext cx="4219605" cy="19520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2"/>
          <p:cNvSpPr txBox="1"/>
          <p:nvPr>
            <p:ph type="title"/>
          </p:nvPr>
        </p:nvSpPr>
        <p:spPr>
          <a:xfrm>
            <a:off x="83820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Meiryo"/>
              <a:buNone/>
            </a:pPr>
            <a:r>
              <a:rPr lang="en-US"/>
              <a:t>Context-base task</a:t>
            </a:r>
            <a:endParaRPr/>
          </a:p>
        </p:txBody>
      </p:sp>
      <p:sp>
        <p:nvSpPr>
          <p:cNvPr id="302" name="Google Shape;302;p22"/>
          <p:cNvSpPr txBox="1"/>
          <p:nvPr>
            <p:ph idx="1" type="body"/>
          </p:nvPr>
        </p:nvSpPr>
        <p:spPr>
          <a:xfrm>
            <a:off x="838200" y="1579418"/>
            <a:ext cx="6387204" cy="4597545"/>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30000"/>
              </a:lnSpc>
              <a:spcBef>
                <a:spcPts val="0"/>
              </a:spcBef>
              <a:spcAft>
                <a:spcPts val="0"/>
              </a:spcAft>
              <a:buClr>
                <a:schemeClr val="dk1"/>
              </a:buClr>
              <a:buSzPct val="100000"/>
              <a:buNone/>
            </a:pPr>
            <a:r>
              <a:rPr lang="en-US" u="sng"/>
              <a:t>Jigsaw puzzle</a:t>
            </a:r>
            <a:endParaRPr/>
          </a:p>
          <a:p>
            <a:pPr indent="-228600" lvl="0" marL="228600" rtl="0" algn="l">
              <a:lnSpc>
                <a:spcPct val="130000"/>
              </a:lnSpc>
              <a:spcBef>
                <a:spcPts val="1000"/>
              </a:spcBef>
              <a:spcAft>
                <a:spcPts val="0"/>
              </a:spcAft>
              <a:buClr>
                <a:schemeClr val="dk1"/>
              </a:buClr>
              <a:buSzPct val="100000"/>
              <a:buFont typeface="Noto Sans Symbols"/>
              <a:buChar char="⮚"/>
            </a:pPr>
            <a:r>
              <a:rPr lang="en-US"/>
              <a:t>ジグソーパズルを用いて特徴量を学習する</a:t>
            </a:r>
            <a:endParaRPr/>
          </a:p>
          <a:p>
            <a:pPr indent="-228600" lvl="0" marL="228600" rtl="0" algn="l">
              <a:lnSpc>
                <a:spcPct val="130000"/>
              </a:lnSpc>
              <a:spcBef>
                <a:spcPts val="1000"/>
              </a:spcBef>
              <a:spcAft>
                <a:spcPts val="0"/>
              </a:spcAft>
              <a:buClr>
                <a:schemeClr val="dk1"/>
              </a:buClr>
              <a:buSzPct val="100000"/>
              <a:buFont typeface="Noto Sans Symbols"/>
              <a:buChar char="⮚"/>
            </a:pPr>
            <a:r>
              <a:rPr lang="en-US"/>
              <a:t>(b)から元画像の(a)を推測する方法</a:t>
            </a:r>
            <a:endParaRPr/>
          </a:p>
          <a:p>
            <a:pPr indent="-111125" lvl="0" marL="228600" rtl="0" algn="l">
              <a:lnSpc>
                <a:spcPct val="130000"/>
              </a:lnSpc>
              <a:spcBef>
                <a:spcPts val="1000"/>
              </a:spcBef>
              <a:spcAft>
                <a:spcPts val="0"/>
              </a:spcAft>
              <a:buClr>
                <a:schemeClr val="dk1"/>
              </a:buClr>
              <a:buSzPct val="100000"/>
              <a:buFont typeface="Noto Sans Symbols"/>
              <a:buNone/>
            </a:pPr>
            <a:r>
              <a:t/>
            </a:r>
            <a:endParaRPr/>
          </a:p>
          <a:p>
            <a:pPr indent="0" lvl="0" marL="0" rtl="0" algn="l">
              <a:lnSpc>
                <a:spcPct val="130000"/>
              </a:lnSpc>
              <a:spcBef>
                <a:spcPts val="1000"/>
              </a:spcBef>
              <a:spcAft>
                <a:spcPts val="0"/>
              </a:spcAft>
              <a:buClr>
                <a:schemeClr val="dk1"/>
              </a:buClr>
              <a:buSzPct val="100000"/>
              <a:buNone/>
            </a:pPr>
            <a:r>
              <a:rPr lang="en-US" u="sng"/>
              <a:t>Pretext-Invariant Representation Learnin(=PIRL)</a:t>
            </a:r>
            <a:endParaRPr/>
          </a:p>
          <a:p>
            <a:pPr indent="-228600" lvl="0" marL="228600" rtl="0" algn="l">
              <a:lnSpc>
                <a:spcPct val="130000"/>
              </a:lnSpc>
              <a:spcBef>
                <a:spcPts val="1000"/>
              </a:spcBef>
              <a:spcAft>
                <a:spcPts val="0"/>
              </a:spcAft>
              <a:buClr>
                <a:schemeClr val="dk1"/>
              </a:buClr>
              <a:buSzPct val="100000"/>
              <a:buFont typeface="Noto Sans Symbols"/>
              <a:buChar char="⮚"/>
            </a:pPr>
            <a:r>
              <a:rPr lang="en-US"/>
              <a:t>Iをアンカー, I’をジグソーパズルとし、CLに組み込む。</a:t>
            </a:r>
            <a:endParaRPr/>
          </a:p>
          <a:p>
            <a:pPr indent="-228600" lvl="0" marL="228600" rtl="0" algn="l">
              <a:lnSpc>
                <a:spcPct val="130000"/>
              </a:lnSpc>
              <a:spcBef>
                <a:spcPts val="1000"/>
              </a:spcBef>
              <a:spcAft>
                <a:spcPts val="0"/>
              </a:spcAft>
              <a:buClr>
                <a:schemeClr val="dk1"/>
              </a:buClr>
              <a:buSzPct val="100000"/>
              <a:buFont typeface="Noto Sans Symbols"/>
              <a:buChar char="⮚"/>
            </a:pPr>
            <a:r>
              <a:rPr lang="en-US"/>
              <a:t>IはResNet-50のStage5の後の特徴マップにAve poolingし線形変換して128次元に落とす。</a:t>
            </a:r>
            <a:endParaRPr/>
          </a:p>
          <a:p>
            <a:pPr indent="-228600" lvl="0" marL="228600" rtl="0" algn="l">
              <a:lnSpc>
                <a:spcPct val="130000"/>
              </a:lnSpc>
              <a:spcBef>
                <a:spcPts val="1000"/>
              </a:spcBef>
              <a:spcAft>
                <a:spcPts val="0"/>
              </a:spcAft>
              <a:buClr>
                <a:schemeClr val="dk1"/>
              </a:buClr>
              <a:buSzPct val="100000"/>
              <a:buFont typeface="Noto Sans Symbols"/>
              <a:buChar char="⮚"/>
            </a:pPr>
            <a:r>
              <a:rPr lang="en-US"/>
              <a:t>I’はパッチのそれぞれの特徴マップを取り、Iと同じく128次元に落として、結合し線形変換して128次元に落とす。</a:t>
            </a:r>
            <a:endParaRPr/>
          </a:p>
        </p:txBody>
      </p:sp>
      <p:sp>
        <p:nvSpPr>
          <p:cNvPr id="303" name="Google Shape;303;p22"/>
          <p:cNvSpPr txBox="1"/>
          <p:nvPr>
            <p:ph idx="10" type="dt"/>
          </p:nvPr>
        </p:nvSpPr>
        <p:spPr>
          <a:xfrm>
            <a:off x="838200" y="6492875"/>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2021/5/10</a:t>
            </a:r>
            <a:endParaRPr/>
          </a:p>
        </p:txBody>
      </p:sp>
      <p:sp>
        <p:nvSpPr>
          <p:cNvPr id="304" name="Google Shape;304;p22"/>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a:t>
            </a:r>
            <a:endParaRPr/>
          </a:p>
        </p:txBody>
      </p:sp>
      <p:pic>
        <p:nvPicPr>
          <p:cNvPr descr="猫の顔の写真のコラージュ&#10;&#10;中程度の精度で自動的に生成された説明" id="305" name="Google Shape;305;p22"/>
          <p:cNvPicPr preferRelativeResize="0"/>
          <p:nvPr/>
        </p:nvPicPr>
        <p:blipFill rotWithShape="1">
          <a:blip r:embed="rId3">
            <a:alphaModFix/>
          </a:blip>
          <a:srcRect b="0" l="0" r="0" t="0"/>
          <a:stretch/>
        </p:blipFill>
        <p:spPr>
          <a:xfrm>
            <a:off x="8224013" y="1402483"/>
            <a:ext cx="3516374" cy="1807947"/>
          </a:xfrm>
          <a:prstGeom prst="rect">
            <a:avLst/>
          </a:prstGeom>
          <a:noFill/>
          <a:ln>
            <a:noFill/>
          </a:ln>
        </p:spPr>
      </p:pic>
      <p:pic>
        <p:nvPicPr>
          <p:cNvPr descr="ダイアグラム&#10;&#10;自動的に生成された説明" id="306" name="Google Shape;306;p22"/>
          <p:cNvPicPr preferRelativeResize="0"/>
          <p:nvPr/>
        </p:nvPicPr>
        <p:blipFill rotWithShape="1">
          <a:blip r:embed="rId4">
            <a:alphaModFix/>
          </a:blip>
          <a:srcRect b="0" l="0" r="0" t="0"/>
          <a:stretch/>
        </p:blipFill>
        <p:spPr>
          <a:xfrm>
            <a:off x="7225404" y="3702857"/>
            <a:ext cx="4966596" cy="2297590"/>
          </a:xfrm>
          <a:prstGeom prst="rect">
            <a:avLst/>
          </a:prstGeom>
          <a:noFill/>
          <a:ln>
            <a:noFill/>
          </a:ln>
        </p:spPr>
      </p:pic>
      <p:sp>
        <p:nvSpPr>
          <p:cNvPr id="307" name="Google Shape;307;p22"/>
          <p:cNvSpPr/>
          <p:nvPr/>
        </p:nvSpPr>
        <p:spPr>
          <a:xfrm>
            <a:off x="7225404" y="3543300"/>
            <a:ext cx="713251" cy="2633663"/>
          </a:xfrm>
          <a:prstGeom prst="roundRect">
            <a:avLst>
              <a:gd fmla="val 16667" name="adj"/>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308" name="Google Shape;308;p22"/>
          <p:cNvCxnSpPr>
            <a:stCxn id="305" idx="1"/>
            <a:endCxn id="307" idx="0"/>
          </p:cNvCxnSpPr>
          <p:nvPr/>
        </p:nvCxnSpPr>
        <p:spPr>
          <a:xfrm flipH="1">
            <a:off x="7582013" y="2306457"/>
            <a:ext cx="642000" cy="1236900"/>
          </a:xfrm>
          <a:prstGeom prst="straightConnector1">
            <a:avLst/>
          </a:prstGeom>
          <a:noFill/>
          <a:ln cap="flat" cmpd="sng" w="38100">
            <a:solidFill>
              <a:srgbClr val="FF0000"/>
            </a:solidFill>
            <a:prstDash val="solid"/>
            <a:miter lim="800000"/>
            <a:headEnd len="sm" w="sm" type="none"/>
            <a:tailEnd len="med" w="med" type="triangle"/>
          </a:ln>
        </p:spPr>
      </p:cxnSp>
      <p:sp>
        <p:nvSpPr>
          <p:cNvPr id="309" name="Google Shape;309;p22"/>
          <p:cNvSpPr txBox="1"/>
          <p:nvPr/>
        </p:nvSpPr>
        <p:spPr>
          <a:xfrm>
            <a:off x="10720552" y="3372452"/>
            <a:ext cx="147144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Meiryo"/>
                <a:ea typeface="Meiryo"/>
                <a:cs typeface="Meiryo"/>
                <a:sym typeface="Meiryo"/>
              </a:rPr>
              <a:t>[1]より引用</a:t>
            </a:r>
            <a:endParaRPr sz="1400">
              <a:solidFill>
                <a:schemeClr val="dk1"/>
              </a:solidFill>
              <a:latin typeface="Meiryo"/>
              <a:ea typeface="Meiryo"/>
              <a:cs typeface="Meiryo"/>
              <a:sym typeface="Meiryo"/>
            </a:endParaRPr>
          </a:p>
        </p:txBody>
      </p:sp>
      <p:sp>
        <p:nvSpPr>
          <p:cNvPr id="310" name="Google Shape;310;p22"/>
          <p:cNvSpPr txBox="1"/>
          <p:nvPr/>
        </p:nvSpPr>
        <p:spPr>
          <a:xfrm>
            <a:off x="8972978" y="6106985"/>
            <a:ext cx="147144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Meiryo"/>
                <a:ea typeface="Meiryo"/>
                <a:cs typeface="Meiryo"/>
                <a:sym typeface="Meiryo"/>
              </a:rPr>
              <a:t>PIRLの概要</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3"/>
          <p:cNvSpPr txBox="1"/>
          <p:nvPr>
            <p:ph type="title"/>
          </p:nvPr>
        </p:nvSpPr>
        <p:spPr>
          <a:xfrm>
            <a:off x="83820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Meiryo"/>
              <a:buNone/>
            </a:pPr>
            <a:r>
              <a:rPr lang="en-US"/>
              <a:t>Context-base task</a:t>
            </a:r>
            <a:endParaRPr/>
          </a:p>
        </p:txBody>
      </p:sp>
      <p:sp>
        <p:nvSpPr>
          <p:cNvPr id="316" name="Google Shape;316;p23"/>
          <p:cNvSpPr txBox="1"/>
          <p:nvPr>
            <p:ph idx="1" type="body"/>
          </p:nvPr>
        </p:nvSpPr>
        <p:spPr>
          <a:xfrm>
            <a:off x="838200" y="1579418"/>
            <a:ext cx="10515600" cy="4597545"/>
          </a:xfrm>
          <a:prstGeom prst="rect">
            <a:avLst/>
          </a:prstGeom>
          <a:blipFill rotWithShape="1">
            <a:blip r:embed="rId3">
              <a:alphaModFix/>
            </a:blip>
            <a:stretch>
              <a:fillRect b="0" l="-722" r="0" t="0"/>
            </a:stretch>
          </a:blipFill>
          <a:ln>
            <a:noFill/>
          </a:ln>
        </p:spPr>
        <p:txBody>
          <a:bodyPr anchorCtr="0" anchor="t" bIns="45700" lIns="91425" spcFirstLastPara="1" rIns="91425" wrap="square" tIns="45700">
            <a:normAutofit/>
          </a:bodyPr>
          <a:lstStyle/>
          <a:p>
            <a:pPr indent="-228600" lvl="0" marL="228600" rtl="0" algn="l">
              <a:lnSpc>
                <a:spcPct val="130000"/>
              </a:lnSpc>
              <a:spcBef>
                <a:spcPts val="0"/>
              </a:spcBef>
              <a:spcAft>
                <a:spcPts val="0"/>
              </a:spcAft>
              <a:buSzPts val="2000"/>
              <a:buFont typeface="Noto Sans Symbols"/>
              <a:buChar char="⮚"/>
            </a:pPr>
            <a:r>
              <a:rPr lang="en-US"/>
              <a:t> </a:t>
            </a:r>
            <a:endParaRPr/>
          </a:p>
        </p:txBody>
      </p:sp>
      <p:sp>
        <p:nvSpPr>
          <p:cNvPr id="317" name="Google Shape;317;p23"/>
          <p:cNvSpPr txBox="1"/>
          <p:nvPr>
            <p:ph idx="10" type="dt"/>
          </p:nvPr>
        </p:nvSpPr>
        <p:spPr>
          <a:xfrm>
            <a:off x="838200" y="6492875"/>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2021/5/10</a:t>
            </a:r>
            <a:endParaRPr/>
          </a:p>
        </p:txBody>
      </p:sp>
      <p:sp>
        <p:nvSpPr>
          <p:cNvPr id="318" name="Google Shape;318;p23"/>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a:t>
            </a:r>
            <a:endParaRPr/>
          </a:p>
        </p:txBody>
      </p:sp>
      <p:pic>
        <p:nvPicPr>
          <p:cNvPr descr="ダイアグラム&#10;&#10;自動的に生成された説明" id="319" name="Google Shape;319;p23"/>
          <p:cNvPicPr preferRelativeResize="0"/>
          <p:nvPr/>
        </p:nvPicPr>
        <p:blipFill rotWithShape="1">
          <a:blip r:embed="rId4">
            <a:alphaModFix/>
          </a:blip>
          <a:srcRect b="0" l="0" r="0" t="0"/>
          <a:stretch/>
        </p:blipFill>
        <p:spPr>
          <a:xfrm>
            <a:off x="2932545" y="3302738"/>
            <a:ext cx="6326909" cy="2874225"/>
          </a:xfrm>
          <a:prstGeom prst="rect">
            <a:avLst/>
          </a:prstGeom>
          <a:noFill/>
          <a:ln>
            <a:noFill/>
          </a:ln>
        </p:spPr>
      </p:pic>
      <p:sp>
        <p:nvSpPr>
          <p:cNvPr id="320" name="Google Shape;320;p23"/>
          <p:cNvSpPr txBox="1"/>
          <p:nvPr/>
        </p:nvSpPr>
        <p:spPr>
          <a:xfrm>
            <a:off x="9259454" y="3452163"/>
            <a:ext cx="147144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Meiryo"/>
                <a:ea typeface="Meiryo"/>
                <a:cs typeface="Meiryo"/>
                <a:sym typeface="Meiryo"/>
              </a:rPr>
              <a:t>[5]より引用</a:t>
            </a:r>
            <a:endParaRPr sz="1400">
              <a:solidFill>
                <a:schemeClr val="dk1"/>
              </a:solidFill>
              <a:latin typeface="Meiryo"/>
              <a:ea typeface="Meiryo"/>
              <a:cs typeface="Meiryo"/>
              <a:sym typeface="Meiryo"/>
            </a:endParaRPr>
          </a:p>
        </p:txBody>
      </p:sp>
      <p:sp>
        <p:nvSpPr>
          <p:cNvPr id="321" name="Google Shape;321;p23"/>
          <p:cNvSpPr txBox="1"/>
          <p:nvPr/>
        </p:nvSpPr>
        <p:spPr>
          <a:xfrm>
            <a:off x="5350761" y="6338986"/>
            <a:ext cx="147144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Meiryo"/>
                <a:ea typeface="Meiryo"/>
                <a:cs typeface="Meiryo"/>
                <a:sym typeface="Meiryo"/>
              </a:rPr>
              <a:t>CVRLの概要</a:t>
            </a:r>
            <a:endParaRPr sz="1400">
              <a:solidFill>
                <a:schemeClr val="dk1"/>
              </a:solidFill>
              <a:latin typeface="Meiryo"/>
              <a:ea typeface="Meiryo"/>
              <a:cs typeface="Meiryo"/>
              <a:sym typeface="Meiry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
          <p:cNvSpPr txBox="1"/>
          <p:nvPr>
            <p:ph type="title"/>
          </p:nvPr>
        </p:nvSpPr>
        <p:spPr>
          <a:xfrm>
            <a:off x="83820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Meiryo"/>
              <a:buNone/>
            </a:pPr>
            <a:r>
              <a:rPr lang="en-US"/>
              <a:t>目次</a:t>
            </a:r>
            <a:endParaRPr/>
          </a:p>
        </p:txBody>
      </p:sp>
      <p:sp>
        <p:nvSpPr>
          <p:cNvPr id="113" name="Google Shape;113;p2"/>
          <p:cNvSpPr txBox="1"/>
          <p:nvPr>
            <p:ph idx="1" type="body"/>
          </p:nvPr>
        </p:nvSpPr>
        <p:spPr>
          <a:xfrm>
            <a:off x="838200" y="1579418"/>
            <a:ext cx="10515600" cy="4597545"/>
          </a:xfrm>
          <a:prstGeom prst="rect">
            <a:avLst/>
          </a:prstGeom>
          <a:noFill/>
          <a:ln>
            <a:noFill/>
          </a:ln>
        </p:spPr>
        <p:txBody>
          <a:bodyPr anchorCtr="0" anchor="t" bIns="45700" lIns="91425" spcFirstLastPara="1" rIns="91425" wrap="square" tIns="45700">
            <a:normAutofit/>
          </a:bodyPr>
          <a:lstStyle/>
          <a:p>
            <a:pPr indent="-228600" lvl="0" marL="228600" rtl="0" algn="l">
              <a:lnSpc>
                <a:spcPct val="130000"/>
              </a:lnSpc>
              <a:spcBef>
                <a:spcPts val="0"/>
              </a:spcBef>
              <a:spcAft>
                <a:spcPts val="0"/>
              </a:spcAft>
              <a:buClr>
                <a:schemeClr val="dk1"/>
              </a:buClr>
              <a:buSzPts val="2000"/>
              <a:buFont typeface="Noto Sans Symbols"/>
              <a:buChar char="⮚"/>
            </a:pPr>
            <a:r>
              <a:rPr lang="en-US"/>
              <a:t>Feature Learing</a:t>
            </a:r>
            <a:endParaRPr/>
          </a:p>
          <a:p>
            <a:pPr indent="-228600" lvl="0" marL="228600" rtl="0" algn="l">
              <a:lnSpc>
                <a:spcPct val="130000"/>
              </a:lnSpc>
              <a:spcBef>
                <a:spcPts val="1000"/>
              </a:spcBef>
              <a:spcAft>
                <a:spcPts val="0"/>
              </a:spcAft>
              <a:buClr>
                <a:schemeClr val="dk1"/>
              </a:buClr>
              <a:buSzPts val="2000"/>
              <a:buFont typeface="Noto Sans Symbols"/>
              <a:buChar char="⮚"/>
            </a:pPr>
            <a:r>
              <a:rPr lang="en-US"/>
              <a:t>Self Supervised Learning</a:t>
            </a:r>
            <a:endParaRPr/>
          </a:p>
          <a:p>
            <a:pPr indent="-228600" lvl="0" marL="228600" rtl="0" algn="l">
              <a:lnSpc>
                <a:spcPct val="130000"/>
              </a:lnSpc>
              <a:spcBef>
                <a:spcPts val="1000"/>
              </a:spcBef>
              <a:spcAft>
                <a:spcPts val="0"/>
              </a:spcAft>
              <a:buClr>
                <a:schemeClr val="dk1"/>
              </a:buClr>
              <a:buSzPts val="2000"/>
              <a:buFont typeface="Noto Sans Symbols"/>
              <a:buChar char="⮚"/>
            </a:pPr>
            <a:r>
              <a:rPr lang="en-US"/>
              <a:t>ちょっと寄り道(事前知識)</a:t>
            </a:r>
            <a:endParaRPr/>
          </a:p>
          <a:p>
            <a:pPr indent="-228600" lvl="1" marL="685800" rtl="0" algn="l">
              <a:lnSpc>
                <a:spcPct val="130000"/>
              </a:lnSpc>
              <a:spcBef>
                <a:spcPts val="500"/>
              </a:spcBef>
              <a:spcAft>
                <a:spcPts val="0"/>
              </a:spcAft>
              <a:buClr>
                <a:schemeClr val="dk1"/>
              </a:buClr>
              <a:buSzPts val="1800"/>
              <a:buChar char="◆"/>
            </a:pPr>
            <a:r>
              <a:rPr lang="en-US"/>
              <a:t>AutoEncoder</a:t>
            </a:r>
            <a:endParaRPr/>
          </a:p>
          <a:p>
            <a:pPr indent="-228600" lvl="1" marL="685800" rtl="0" algn="l">
              <a:lnSpc>
                <a:spcPct val="130000"/>
              </a:lnSpc>
              <a:spcBef>
                <a:spcPts val="500"/>
              </a:spcBef>
              <a:spcAft>
                <a:spcPts val="0"/>
              </a:spcAft>
              <a:buClr>
                <a:schemeClr val="dk1"/>
              </a:buClr>
              <a:buSzPts val="1800"/>
              <a:buChar char="◆"/>
            </a:pPr>
            <a:r>
              <a:rPr lang="en-US"/>
              <a:t>VGGNet, ResNet</a:t>
            </a:r>
            <a:endParaRPr/>
          </a:p>
          <a:p>
            <a:pPr indent="-228600" lvl="0" marL="228600" rtl="0" algn="l">
              <a:lnSpc>
                <a:spcPct val="130000"/>
              </a:lnSpc>
              <a:spcBef>
                <a:spcPts val="1000"/>
              </a:spcBef>
              <a:spcAft>
                <a:spcPts val="0"/>
              </a:spcAft>
              <a:buClr>
                <a:schemeClr val="dk1"/>
              </a:buClr>
              <a:buSzPts val="2000"/>
              <a:buFont typeface="Noto Sans Symbols"/>
              <a:buChar char="⮚"/>
            </a:pPr>
            <a:r>
              <a:rPr lang="en-US"/>
              <a:t>Contrastive Learning</a:t>
            </a:r>
            <a:endParaRPr/>
          </a:p>
          <a:p>
            <a:pPr indent="-228600" lvl="0" marL="228600" rtl="0" algn="l">
              <a:lnSpc>
                <a:spcPct val="130000"/>
              </a:lnSpc>
              <a:spcBef>
                <a:spcPts val="1000"/>
              </a:spcBef>
              <a:spcAft>
                <a:spcPts val="0"/>
              </a:spcAft>
              <a:buClr>
                <a:schemeClr val="dk1"/>
              </a:buClr>
              <a:buSzPts val="2000"/>
              <a:buFont typeface="Noto Sans Symbols"/>
              <a:buChar char="⮚"/>
            </a:pPr>
            <a:r>
              <a:rPr lang="en-US"/>
              <a:t>付録</a:t>
            </a:r>
            <a:endParaRPr/>
          </a:p>
        </p:txBody>
      </p:sp>
      <p:sp>
        <p:nvSpPr>
          <p:cNvPr id="114" name="Google Shape;114;p2"/>
          <p:cNvSpPr txBox="1"/>
          <p:nvPr>
            <p:ph idx="10" type="dt"/>
          </p:nvPr>
        </p:nvSpPr>
        <p:spPr>
          <a:xfrm>
            <a:off x="838200" y="6492875"/>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2021/5/10</a:t>
            </a:r>
            <a:endParaRPr/>
          </a:p>
        </p:txBody>
      </p:sp>
      <p:sp>
        <p:nvSpPr>
          <p:cNvPr id="115" name="Google Shape;115;p2"/>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4"/>
          <p:cNvSpPr txBox="1"/>
          <p:nvPr>
            <p:ph type="title"/>
          </p:nvPr>
        </p:nvSpPr>
        <p:spPr>
          <a:xfrm>
            <a:off x="83820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Meiryo"/>
              <a:buNone/>
            </a:pPr>
            <a:r>
              <a:rPr lang="en-US"/>
              <a:t>Context-base task</a:t>
            </a:r>
            <a:endParaRPr/>
          </a:p>
        </p:txBody>
      </p:sp>
      <p:sp>
        <p:nvSpPr>
          <p:cNvPr id="327" name="Google Shape;327;p24"/>
          <p:cNvSpPr txBox="1"/>
          <p:nvPr>
            <p:ph idx="1" type="body"/>
          </p:nvPr>
        </p:nvSpPr>
        <p:spPr>
          <a:xfrm>
            <a:off x="838200" y="1579418"/>
            <a:ext cx="10515600" cy="4597545"/>
          </a:xfrm>
          <a:prstGeom prst="rect">
            <a:avLst/>
          </a:prstGeom>
          <a:blipFill rotWithShape="1">
            <a:blip r:embed="rId3">
              <a:alphaModFix/>
            </a:blip>
            <a:stretch>
              <a:fillRect b="0" l="-722" r="0" t="0"/>
            </a:stretch>
          </a:blipFill>
          <a:ln>
            <a:noFill/>
          </a:ln>
        </p:spPr>
        <p:txBody>
          <a:bodyPr anchorCtr="0" anchor="t" bIns="45700" lIns="91425" spcFirstLastPara="1" rIns="91425" wrap="square" tIns="45700">
            <a:normAutofit/>
          </a:bodyPr>
          <a:lstStyle/>
          <a:p>
            <a:pPr indent="-228600" lvl="0" marL="228600" rtl="0" algn="l">
              <a:lnSpc>
                <a:spcPct val="130000"/>
              </a:lnSpc>
              <a:spcBef>
                <a:spcPts val="0"/>
              </a:spcBef>
              <a:spcAft>
                <a:spcPts val="0"/>
              </a:spcAft>
              <a:buSzPts val="2000"/>
              <a:buFont typeface="Noto Sans Symbols"/>
              <a:buChar char="⮚"/>
            </a:pPr>
            <a:r>
              <a:rPr lang="en-US"/>
              <a:t> </a:t>
            </a:r>
            <a:endParaRPr/>
          </a:p>
        </p:txBody>
      </p:sp>
      <p:sp>
        <p:nvSpPr>
          <p:cNvPr id="328" name="Google Shape;328;p24"/>
          <p:cNvSpPr txBox="1"/>
          <p:nvPr>
            <p:ph idx="10" type="dt"/>
          </p:nvPr>
        </p:nvSpPr>
        <p:spPr>
          <a:xfrm>
            <a:off x="838200" y="6492875"/>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2021/5/10</a:t>
            </a:r>
            <a:endParaRPr/>
          </a:p>
        </p:txBody>
      </p:sp>
      <p:sp>
        <p:nvSpPr>
          <p:cNvPr id="329" name="Google Shape;329;p24"/>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a:t>
            </a:r>
            <a:endParaRPr/>
          </a:p>
        </p:txBody>
      </p:sp>
      <p:pic>
        <p:nvPicPr>
          <p:cNvPr descr="ダイアグラム&#10;&#10;自動的に生成された説明" id="330" name="Google Shape;330;p24"/>
          <p:cNvPicPr preferRelativeResize="0"/>
          <p:nvPr/>
        </p:nvPicPr>
        <p:blipFill rotWithShape="1">
          <a:blip r:embed="rId4">
            <a:alphaModFix/>
          </a:blip>
          <a:srcRect b="0" l="0" r="0" t="0"/>
          <a:stretch/>
        </p:blipFill>
        <p:spPr>
          <a:xfrm>
            <a:off x="2957952" y="3742104"/>
            <a:ext cx="6276097" cy="2783885"/>
          </a:xfrm>
          <a:prstGeom prst="rect">
            <a:avLst/>
          </a:prstGeom>
          <a:noFill/>
          <a:ln>
            <a:noFill/>
          </a:ln>
        </p:spPr>
      </p:pic>
      <p:sp>
        <p:nvSpPr>
          <p:cNvPr id="331" name="Google Shape;331;p24"/>
          <p:cNvSpPr txBox="1"/>
          <p:nvPr/>
        </p:nvSpPr>
        <p:spPr>
          <a:xfrm>
            <a:off x="9028266" y="3878190"/>
            <a:ext cx="147144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Meiryo"/>
                <a:ea typeface="Meiryo"/>
                <a:cs typeface="Meiryo"/>
                <a:sym typeface="Meiryo"/>
              </a:rPr>
              <a:t>[1]より引用</a:t>
            </a:r>
            <a:endParaRPr sz="1400">
              <a:solidFill>
                <a:schemeClr val="dk1"/>
              </a:solidFill>
              <a:latin typeface="Meiryo"/>
              <a:ea typeface="Meiryo"/>
              <a:cs typeface="Meiryo"/>
              <a:sym typeface="Meiryo"/>
            </a:endParaRPr>
          </a:p>
        </p:txBody>
      </p:sp>
      <p:sp>
        <p:nvSpPr>
          <p:cNvPr id="332" name="Google Shape;332;p24"/>
          <p:cNvSpPr txBox="1"/>
          <p:nvPr/>
        </p:nvSpPr>
        <p:spPr>
          <a:xfrm>
            <a:off x="5387984" y="6492875"/>
            <a:ext cx="147144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Meiryo"/>
                <a:ea typeface="Meiryo"/>
                <a:cs typeface="Meiryo"/>
                <a:sym typeface="Meiryo"/>
              </a:rPr>
              <a:t>CPCの概要</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25"/>
          <p:cNvSpPr txBox="1"/>
          <p:nvPr>
            <p:ph type="title"/>
          </p:nvPr>
        </p:nvSpPr>
        <p:spPr>
          <a:xfrm>
            <a:off x="83820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Meiryo"/>
              <a:buNone/>
            </a:pPr>
            <a:r>
              <a:rPr lang="en-US"/>
              <a:t>Pre-text Task</a:t>
            </a:r>
            <a:endParaRPr/>
          </a:p>
        </p:txBody>
      </p:sp>
      <p:sp>
        <p:nvSpPr>
          <p:cNvPr id="338" name="Google Shape;338;p25"/>
          <p:cNvSpPr txBox="1"/>
          <p:nvPr>
            <p:ph idx="1" type="body"/>
          </p:nvPr>
        </p:nvSpPr>
        <p:spPr>
          <a:xfrm>
            <a:off x="838200" y="1579418"/>
            <a:ext cx="6354616" cy="4597545"/>
          </a:xfrm>
          <a:prstGeom prst="rect">
            <a:avLst/>
          </a:prstGeom>
          <a:noFill/>
          <a:ln>
            <a:noFill/>
          </a:ln>
        </p:spPr>
        <p:txBody>
          <a:bodyPr anchorCtr="0" anchor="t" bIns="45700" lIns="91425" spcFirstLastPara="1" rIns="91425" wrap="square" tIns="45700">
            <a:normAutofit/>
          </a:bodyPr>
          <a:lstStyle/>
          <a:p>
            <a:pPr indent="0" lvl="0" marL="0" rtl="0" algn="l">
              <a:lnSpc>
                <a:spcPct val="130000"/>
              </a:lnSpc>
              <a:spcBef>
                <a:spcPts val="0"/>
              </a:spcBef>
              <a:spcAft>
                <a:spcPts val="0"/>
              </a:spcAft>
              <a:buClr>
                <a:schemeClr val="dk1"/>
              </a:buClr>
              <a:buSzPts val="2000"/>
              <a:buNone/>
            </a:pPr>
            <a:r>
              <a:rPr lang="en-US" u="sng"/>
              <a:t>View Prediction（Cross-model based）</a:t>
            </a:r>
            <a:endParaRPr u="sng"/>
          </a:p>
          <a:p>
            <a:pPr indent="-228600" lvl="0" marL="228600" rtl="0" algn="l">
              <a:lnSpc>
                <a:spcPct val="130000"/>
              </a:lnSpc>
              <a:spcBef>
                <a:spcPts val="1000"/>
              </a:spcBef>
              <a:spcAft>
                <a:spcPts val="0"/>
              </a:spcAft>
              <a:buClr>
                <a:schemeClr val="dk1"/>
              </a:buClr>
              <a:buSzPts val="2000"/>
              <a:buFont typeface="Noto Sans Symbols"/>
              <a:buChar char="⮚"/>
            </a:pPr>
            <a:r>
              <a:rPr lang="en-US"/>
              <a:t>１つの物体を多視点から捉える方法</a:t>
            </a:r>
            <a:endParaRPr/>
          </a:p>
          <a:p>
            <a:pPr indent="-228600" lvl="0" marL="228600" rtl="0" algn="l">
              <a:lnSpc>
                <a:spcPct val="130000"/>
              </a:lnSpc>
              <a:spcBef>
                <a:spcPts val="1000"/>
              </a:spcBef>
              <a:spcAft>
                <a:spcPts val="0"/>
              </a:spcAft>
              <a:buClr>
                <a:schemeClr val="dk1"/>
              </a:buClr>
              <a:buSzPts val="2000"/>
              <a:buFont typeface="Noto Sans Symbols"/>
              <a:buChar char="⮚"/>
            </a:pPr>
            <a:r>
              <a:rPr lang="en-US"/>
              <a:t>アンカーと同時間のフレームは正例として同じところに埋め込む。異なる時間のフレームは負例として遠くに埋め込む。</a:t>
            </a:r>
            <a:endParaRPr/>
          </a:p>
        </p:txBody>
      </p:sp>
      <p:sp>
        <p:nvSpPr>
          <p:cNvPr id="339" name="Google Shape;339;p25"/>
          <p:cNvSpPr txBox="1"/>
          <p:nvPr>
            <p:ph idx="10" type="dt"/>
          </p:nvPr>
        </p:nvSpPr>
        <p:spPr>
          <a:xfrm>
            <a:off x="838200" y="6492875"/>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2021/5/10</a:t>
            </a:r>
            <a:endParaRPr/>
          </a:p>
        </p:txBody>
      </p:sp>
      <p:sp>
        <p:nvSpPr>
          <p:cNvPr id="340" name="Google Shape;340;p25"/>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a:t>
            </a:r>
            <a:endParaRPr/>
          </a:p>
        </p:txBody>
      </p:sp>
      <p:pic>
        <p:nvPicPr>
          <p:cNvPr descr="ダイアグラム&#10;&#10;自動的に生成された説明" id="341" name="Google Shape;341;p25"/>
          <p:cNvPicPr preferRelativeResize="0"/>
          <p:nvPr/>
        </p:nvPicPr>
        <p:blipFill rotWithShape="1">
          <a:blip r:embed="rId3">
            <a:alphaModFix/>
          </a:blip>
          <a:srcRect b="0" l="0" r="0" t="0"/>
          <a:stretch/>
        </p:blipFill>
        <p:spPr>
          <a:xfrm>
            <a:off x="7192816" y="1356359"/>
            <a:ext cx="4632037" cy="5136516"/>
          </a:xfrm>
          <a:prstGeom prst="rect">
            <a:avLst/>
          </a:prstGeom>
          <a:noFill/>
          <a:ln>
            <a:noFill/>
          </a:ln>
        </p:spPr>
      </p:pic>
      <p:sp>
        <p:nvSpPr>
          <p:cNvPr id="342" name="Google Shape;342;p25"/>
          <p:cNvSpPr txBox="1"/>
          <p:nvPr/>
        </p:nvSpPr>
        <p:spPr>
          <a:xfrm>
            <a:off x="10720552" y="2246817"/>
            <a:ext cx="147144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Meiryo"/>
                <a:ea typeface="Meiryo"/>
                <a:cs typeface="Meiryo"/>
                <a:sym typeface="Meiryo"/>
              </a:rPr>
              <a:t>[1]より引用</a:t>
            </a:r>
            <a:endParaRPr sz="1400">
              <a:solidFill>
                <a:schemeClr val="dk1"/>
              </a:solidFill>
              <a:latin typeface="Meiryo"/>
              <a:ea typeface="Meiryo"/>
              <a:cs typeface="Meiryo"/>
              <a:sym typeface="Meiryo"/>
            </a:endParaRPr>
          </a:p>
        </p:txBody>
      </p:sp>
      <p:sp>
        <p:nvSpPr>
          <p:cNvPr id="343" name="Google Shape;343;p25"/>
          <p:cNvSpPr txBox="1"/>
          <p:nvPr/>
        </p:nvSpPr>
        <p:spPr>
          <a:xfrm>
            <a:off x="8610600" y="6450533"/>
            <a:ext cx="205421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Meiryo"/>
                <a:ea typeface="Meiryo"/>
                <a:cs typeface="Meiryo"/>
                <a:sym typeface="Meiryo"/>
              </a:rPr>
              <a:t>動画に対するCLの例</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6"/>
          <p:cNvSpPr txBox="1"/>
          <p:nvPr>
            <p:ph type="title"/>
          </p:nvPr>
        </p:nvSpPr>
        <p:spPr>
          <a:xfrm>
            <a:off x="83820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Meiryo"/>
              <a:buNone/>
            </a:pPr>
            <a:r>
              <a:rPr lang="en-US"/>
              <a:t>Pre-text task</a:t>
            </a:r>
            <a:endParaRPr/>
          </a:p>
        </p:txBody>
      </p:sp>
      <p:sp>
        <p:nvSpPr>
          <p:cNvPr id="349" name="Google Shape;349;p26"/>
          <p:cNvSpPr txBox="1"/>
          <p:nvPr>
            <p:ph idx="1" type="body"/>
          </p:nvPr>
        </p:nvSpPr>
        <p:spPr>
          <a:xfrm>
            <a:off x="838200" y="1579418"/>
            <a:ext cx="6871855" cy="4597545"/>
          </a:xfrm>
          <a:prstGeom prst="rect">
            <a:avLst/>
          </a:prstGeom>
          <a:noFill/>
          <a:ln>
            <a:noFill/>
          </a:ln>
        </p:spPr>
        <p:txBody>
          <a:bodyPr anchorCtr="0" anchor="t" bIns="45700" lIns="91425" spcFirstLastPara="1" rIns="91425" wrap="square" tIns="45700">
            <a:normAutofit/>
          </a:bodyPr>
          <a:lstStyle/>
          <a:p>
            <a:pPr indent="0" lvl="0" marL="0" rtl="0" algn="l">
              <a:lnSpc>
                <a:spcPct val="130000"/>
              </a:lnSpc>
              <a:spcBef>
                <a:spcPts val="0"/>
              </a:spcBef>
              <a:spcAft>
                <a:spcPts val="0"/>
              </a:spcAft>
              <a:buClr>
                <a:schemeClr val="dk1"/>
              </a:buClr>
              <a:buSzPts val="2000"/>
              <a:buNone/>
            </a:pPr>
            <a:r>
              <a:rPr lang="en-US" u="sng"/>
              <a:t>最適なPretext taskの選択</a:t>
            </a:r>
            <a:endParaRPr u="sng"/>
          </a:p>
          <a:p>
            <a:pPr indent="-228600" lvl="0" marL="228600" rtl="0" algn="l">
              <a:lnSpc>
                <a:spcPct val="130000"/>
              </a:lnSpc>
              <a:spcBef>
                <a:spcPts val="1000"/>
              </a:spcBef>
              <a:spcAft>
                <a:spcPts val="0"/>
              </a:spcAft>
              <a:buClr>
                <a:schemeClr val="dk1"/>
              </a:buClr>
              <a:buSzPts val="2000"/>
              <a:buFont typeface="Noto Sans Symbols"/>
              <a:buChar char="⮚"/>
            </a:pPr>
            <a:r>
              <a:rPr lang="en-US"/>
              <a:t>例１：細かい種類の画像分類タスクでは色変換が不適切</a:t>
            </a:r>
            <a:endParaRPr/>
          </a:p>
          <a:p>
            <a:pPr indent="-101600" lvl="0" marL="228600" rtl="0" algn="l">
              <a:lnSpc>
                <a:spcPct val="130000"/>
              </a:lnSpc>
              <a:spcBef>
                <a:spcPts val="1000"/>
              </a:spcBef>
              <a:spcAft>
                <a:spcPts val="0"/>
              </a:spcAft>
              <a:buClr>
                <a:schemeClr val="dk1"/>
              </a:buClr>
              <a:buSzPts val="2000"/>
              <a:buFont typeface="Noto Sans Symbols"/>
              <a:buNone/>
            </a:pPr>
            <a:r>
              <a:t/>
            </a:r>
            <a:endParaRPr/>
          </a:p>
          <a:p>
            <a:pPr indent="0" lvl="0" marL="0" rtl="0" algn="l">
              <a:lnSpc>
                <a:spcPct val="130000"/>
              </a:lnSpc>
              <a:spcBef>
                <a:spcPts val="1000"/>
              </a:spcBef>
              <a:spcAft>
                <a:spcPts val="0"/>
              </a:spcAft>
              <a:buClr>
                <a:schemeClr val="dk1"/>
              </a:buClr>
              <a:buSzPts val="2000"/>
              <a:buNone/>
            </a:pPr>
            <a:r>
              <a:t/>
            </a:r>
            <a:endParaRPr/>
          </a:p>
          <a:p>
            <a:pPr indent="-228600" lvl="0" marL="228600" rtl="0" algn="l">
              <a:lnSpc>
                <a:spcPct val="130000"/>
              </a:lnSpc>
              <a:spcBef>
                <a:spcPts val="1000"/>
              </a:spcBef>
              <a:spcAft>
                <a:spcPts val="0"/>
              </a:spcAft>
              <a:buClr>
                <a:schemeClr val="dk1"/>
              </a:buClr>
              <a:buSzPts val="2000"/>
              <a:buFont typeface="Noto Sans Symbols"/>
              <a:buChar char="⮚"/>
            </a:pPr>
            <a:r>
              <a:rPr lang="en-US"/>
              <a:t>例２：テクスチャのような画像における回転、スケーリング、アスペクト比の変更</a:t>
            </a:r>
            <a:endParaRPr/>
          </a:p>
          <a:p>
            <a:pPr indent="-101600" lvl="0" marL="228600" rtl="0" algn="l">
              <a:lnSpc>
                <a:spcPct val="130000"/>
              </a:lnSpc>
              <a:spcBef>
                <a:spcPts val="1000"/>
              </a:spcBef>
              <a:spcAft>
                <a:spcPts val="0"/>
              </a:spcAft>
              <a:buClr>
                <a:schemeClr val="dk1"/>
              </a:buClr>
              <a:buSzPts val="2000"/>
              <a:buFont typeface="Noto Sans Symbols"/>
              <a:buNone/>
            </a:pPr>
            <a:r>
              <a:t/>
            </a:r>
            <a:endParaRPr/>
          </a:p>
          <a:p>
            <a:pPr indent="-228600" lvl="0" marL="228600" rtl="0" algn="l">
              <a:lnSpc>
                <a:spcPct val="130000"/>
              </a:lnSpc>
              <a:spcBef>
                <a:spcPts val="1000"/>
              </a:spcBef>
              <a:spcAft>
                <a:spcPts val="0"/>
              </a:spcAft>
              <a:buClr>
                <a:schemeClr val="dk1"/>
              </a:buClr>
              <a:buSzPts val="2000"/>
              <a:buFont typeface="Noto Sans Symbols"/>
              <a:buChar char="⮚"/>
            </a:pPr>
            <a:r>
              <a:rPr lang="en-US"/>
              <a:t>適したPretext taskを選択することが大切！</a:t>
            </a:r>
            <a:endParaRPr/>
          </a:p>
        </p:txBody>
      </p:sp>
      <p:sp>
        <p:nvSpPr>
          <p:cNvPr id="350" name="Google Shape;350;p26"/>
          <p:cNvSpPr txBox="1"/>
          <p:nvPr>
            <p:ph idx="10" type="dt"/>
          </p:nvPr>
        </p:nvSpPr>
        <p:spPr>
          <a:xfrm>
            <a:off x="838200" y="6492875"/>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2021/5/10</a:t>
            </a:r>
            <a:endParaRPr/>
          </a:p>
        </p:txBody>
      </p:sp>
      <p:sp>
        <p:nvSpPr>
          <p:cNvPr id="351" name="Google Shape;351;p26"/>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a:t>
            </a:r>
            <a:endParaRPr/>
          </a:p>
        </p:txBody>
      </p:sp>
      <p:pic>
        <p:nvPicPr>
          <p:cNvPr descr="犬のコラージュ&#10;&#10;自動的に生成された説明" id="352" name="Google Shape;352;p26"/>
          <p:cNvPicPr preferRelativeResize="0"/>
          <p:nvPr/>
        </p:nvPicPr>
        <p:blipFill rotWithShape="1">
          <a:blip r:embed="rId3">
            <a:alphaModFix/>
          </a:blip>
          <a:srcRect b="0" l="0" r="0" t="0"/>
          <a:stretch/>
        </p:blipFill>
        <p:spPr>
          <a:xfrm>
            <a:off x="8125690" y="1661445"/>
            <a:ext cx="3905063" cy="1767555"/>
          </a:xfrm>
          <a:prstGeom prst="rect">
            <a:avLst/>
          </a:prstGeom>
          <a:noFill/>
          <a:ln>
            <a:noFill/>
          </a:ln>
        </p:spPr>
      </p:pic>
      <p:pic>
        <p:nvPicPr>
          <p:cNvPr descr="QR コード&#10;&#10;中程度の精度で自動的に生成された説明" id="353" name="Google Shape;353;p26"/>
          <p:cNvPicPr preferRelativeResize="0"/>
          <p:nvPr/>
        </p:nvPicPr>
        <p:blipFill rotWithShape="1">
          <a:blip r:embed="rId4">
            <a:alphaModFix/>
          </a:blip>
          <a:srcRect b="0" l="0" r="0" t="0"/>
          <a:stretch/>
        </p:blipFill>
        <p:spPr>
          <a:xfrm>
            <a:off x="8610600" y="3764882"/>
            <a:ext cx="2743200" cy="2666467"/>
          </a:xfrm>
          <a:prstGeom prst="rect">
            <a:avLst/>
          </a:prstGeom>
          <a:noFill/>
          <a:ln>
            <a:noFill/>
          </a:ln>
        </p:spPr>
      </p:pic>
      <p:sp>
        <p:nvSpPr>
          <p:cNvPr id="354" name="Google Shape;354;p26"/>
          <p:cNvSpPr txBox="1"/>
          <p:nvPr/>
        </p:nvSpPr>
        <p:spPr>
          <a:xfrm>
            <a:off x="10618076" y="1446030"/>
            <a:ext cx="147144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Meiryo"/>
                <a:ea typeface="Meiryo"/>
                <a:cs typeface="Meiryo"/>
                <a:sym typeface="Meiryo"/>
              </a:rPr>
              <a:t>[1]より引用</a:t>
            </a:r>
            <a:endParaRPr sz="1400">
              <a:solidFill>
                <a:schemeClr val="dk1"/>
              </a:solidFill>
              <a:latin typeface="Meiryo"/>
              <a:ea typeface="Meiryo"/>
              <a:cs typeface="Meiryo"/>
              <a:sym typeface="Meiry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7"/>
          <p:cNvSpPr txBox="1"/>
          <p:nvPr>
            <p:ph type="title"/>
          </p:nvPr>
        </p:nvSpPr>
        <p:spPr>
          <a:xfrm>
            <a:off x="83820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Meiryo"/>
              <a:buNone/>
            </a:pPr>
            <a:r>
              <a:rPr lang="en-US"/>
              <a:t>Architectures</a:t>
            </a:r>
            <a:endParaRPr/>
          </a:p>
        </p:txBody>
      </p:sp>
      <p:sp>
        <p:nvSpPr>
          <p:cNvPr id="360" name="Google Shape;360;p27"/>
          <p:cNvSpPr txBox="1"/>
          <p:nvPr>
            <p:ph idx="1" type="body"/>
          </p:nvPr>
        </p:nvSpPr>
        <p:spPr>
          <a:xfrm>
            <a:off x="838200" y="1579418"/>
            <a:ext cx="10515600" cy="4597545"/>
          </a:xfrm>
          <a:prstGeom prst="rect">
            <a:avLst/>
          </a:prstGeom>
          <a:noFill/>
          <a:ln>
            <a:noFill/>
          </a:ln>
        </p:spPr>
        <p:txBody>
          <a:bodyPr anchorCtr="0" anchor="t" bIns="45700" lIns="91425" spcFirstLastPara="1" rIns="91425" wrap="square" tIns="45700">
            <a:normAutofit/>
          </a:bodyPr>
          <a:lstStyle/>
          <a:p>
            <a:pPr indent="-228600" lvl="0" marL="228600" rtl="0" algn="l">
              <a:lnSpc>
                <a:spcPct val="130000"/>
              </a:lnSpc>
              <a:spcBef>
                <a:spcPts val="0"/>
              </a:spcBef>
              <a:spcAft>
                <a:spcPts val="0"/>
              </a:spcAft>
              <a:buClr>
                <a:schemeClr val="dk1"/>
              </a:buClr>
              <a:buSzPts val="2000"/>
              <a:buFont typeface="Noto Sans Symbols"/>
              <a:buChar char="⮚"/>
            </a:pPr>
            <a:r>
              <a:rPr lang="en-US"/>
              <a:t>負例の獲得方法に基づき、以下の４つに区分</a:t>
            </a:r>
            <a:endParaRPr/>
          </a:p>
          <a:p>
            <a:pPr indent="-228600" lvl="1" marL="685800" rtl="0" algn="l">
              <a:lnSpc>
                <a:spcPct val="130000"/>
              </a:lnSpc>
              <a:spcBef>
                <a:spcPts val="500"/>
              </a:spcBef>
              <a:spcAft>
                <a:spcPts val="0"/>
              </a:spcAft>
              <a:buClr>
                <a:schemeClr val="dk1"/>
              </a:buClr>
              <a:buSzPts val="1800"/>
              <a:buChar char="◆"/>
            </a:pPr>
            <a:r>
              <a:rPr lang="en-US"/>
              <a:t>End-to-End Learning</a:t>
            </a:r>
            <a:endParaRPr/>
          </a:p>
          <a:p>
            <a:pPr indent="-228600" lvl="2" marL="1143000" rtl="0" algn="l">
              <a:lnSpc>
                <a:spcPct val="130000"/>
              </a:lnSpc>
              <a:spcBef>
                <a:spcPts val="500"/>
              </a:spcBef>
              <a:spcAft>
                <a:spcPts val="0"/>
              </a:spcAft>
              <a:buClr>
                <a:schemeClr val="dk1"/>
              </a:buClr>
              <a:buSzPts val="1600"/>
              <a:buChar char="⮚"/>
            </a:pPr>
            <a:r>
              <a:rPr lang="en-US"/>
              <a:t>正例と負例を逐一埋め込む</a:t>
            </a:r>
            <a:endParaRPr/>
          </a:p>
          <a:p>
            <a:pPr indent="-228600" lvl="1" marL="685800" rtl="0" algn="l">
              <a:lnSpc>
                <a:spcPct val="130000"/>
              </a:lnSpc>
              <a:spcBef>
                <a:spcPts val="500"/>
              </a:spcBef>
              <a:spcAft>
                <a:spcPts val="0"/>
              </a:spcAft>
              <a:buClr>
                <a:schemeClr val="dk1"/>
              </a:buClr>
              <a:buSzPts val="1800"/>
              <a:buChar char="◆"/>
            </a:pPr>
            <a:r>
              <a:rPr lang="en-US"/>
              <a:t>Using a Memory Bank</a:t>
            </a:r>
            <a:endParaRPr/>
          </a:p>
          <a:p>
            <a:pPr indent="-228600" lvl="2" marL="1143000" rtl="0" algn="l">
              <a:lnSpc>
                <a:spcPct val="130000"/>
              </a:lnSpc>
              <a:spcBef>
                <a:spcPts val="500"/>
              </a:spcBef>
              <a:spcAft>
                <a:spcPts val="0"/>
              </a:spcAft>
              <a:buClr>
                <a:schemeClr val="dk1"/>
              </a:buClr>
              <a:buSzPts val="1600"/>
              <a:buChar char="⮚"/>
            </a:pPr>
            <a:r>
              <a:rPr lang="en-US"/>
              <a:t>負例の埋め込み表現をメモリーバンクに保存し、それを利用</a:t>
            </a:r>
            <a:endParaRPr/>
          </a:p>
          <a:p>
            <a:pPr indent="-228600" lvl="1" marL="685800" rtl="0" algn="l">
              <a:lnSpc>
                <a:spcPct val="130000"/>
              </a:lnSpc>
              <a:spcBef>
                <a:spcPts val="500"/>
              </a:spcBef>
              <a:spcAft>
                <a:spcPts val="0"/>
              </a:spcAft>
              <a:buClr>
                <a:schemeClr val="dk1"/>
              </a:buClr>
              <a:buSzPts val="1800"/>
              <a:buChar char="◆"/>
            </a:pPr>
            <a:r>
              <a:rPr lang="en-US"/>
              <a:t>Using a Momentum Encoder</a:t>
            </a:r>
            <a:endParaRPr/>
          </a:p>
          <a:p>
            <a:pPr indent="-228600" lvl="2" marL="1143000" rtl="0" algn="l">
              <a:lnSpc>
                <a:spcPct val="130000"/>
              </a:lnSpc>
              <a:spcBef>
                <a:spcPts val="500"/>
              </a:spcBef>
              <a:spcAft>
                <a:spcPts val="0"/>
              </a:spcAft>
              <a:buClr>
                <a:schemeClr val="dk1"/>
              </a:buClr>
              <a:buSzPts val="1600"/>
              <a:buChar char="⮚"/>
            </a:pPr>
            <a:r>
              <a:rPr lang="en-US"/>
              <a:t>流動的な辞書のような挙動により負例の埋め込み表現を獲得</a:t>
            </a:r>
            <a:endParaRPr/>
          </a:p>
          <a:p>
            <a:pPr indent="-228600" lvl="1" marL="685800" rtl="0" algn="l">
              <a:lnSpc>
                <a:spcPct val="130000"/>
              </a:lnSpc>
              <a:spcBef>
                <a:spcPts val="500"/>
              </a:spcBef>
              <a:spcAft>
                <a:spcPts val="0"/>
              </a:spcAft>
              <a:buClr>
                <a:schemeClr val="dk1"/>
              </a:buClr>
              <a:buSzPts val="1800"/>
              <a:buChar char="◆"/>
            </a:pPr>
            <a:r>
              <a:rPr lang="en-US"/>
              <a:t>Clustering Freature Representations</a:t>
            </a:r>
            <a:endParaRPr/>
          </a:p>
          <a:p>
            <a:pPr indent="-228600" lvl="2" marL="1143000" rtl="0" algn="l">
              <a:lnSpc>
                <a:spcPct val="130000"/>
              </a:lnSpc>
              <a:spcBef>
                <a:spcPts val="500"/>
              </a:spcBef>
              <a:spcAft>
                <a:spcPts val="0"/>
              </a:spcAft>
              <a:buClr>
                <a:schemeClr val="dk1"/>
              </a:buClr>
              <a:buSzPts val="1600"/>
              <a:buChar char="⮚"/>
            </a:pPr>
            <a:r>
              <a:rPr lang="en-US"/>
              <a:t>End-to-Endにクラスタリングを応用する</a:t>
            </a:r>
            <a:endParaRPr/>
          </a:p>
          <a:p>
            <a:pPr indent="-114300" lvl="1" marL="685800" rtl="0" algn="l">
              <a:lnSpc>
                <a:spcPct val="130000"/>
              </a:lnSpc>
              <a:spcBef>
                <a:spcPts val="500"/>
              </a:spcBef>
              <a:spcAft>
                <a:spcPts val="0"/>
              </a:spcAft>
              <a:buClr>
                <a:schemeClr val="dk1"/>
              </a:buClr>
              <a:buSzPts val="1800"/>
              <a:buNone/>
            </a:pPr>
            <a:r>
              <a:t/>
            </a:r>
            <a:endParaRPr/>
          </a:p>
          <a:p>
            <a:pPr indent="-101600" lvl="0" marL="228600" rtl="0" algn="l">
              <a:lnSpc>
                <a:spcPct val="130000"/>
              </a:lnSpc>
              <a:spcBef>
                <a:spcPts val="1000"/>
              </a:spcBef>
              <a:spcAft>
                <a:spcPts val="0"/>
              </a:spcAft>
              <a:buClr>
                <a:schemeClr val="dk1"/>
              </a:buClr>
              <a:buSzPts val="2000"/>
              <a:buFont typeface="Noto Sans Symbols"/>
              <a:buNone/>
            </a:pPr>
            <a:r>
              <a:t/>
            </a:r>
            <a:endParaRPr/>
          </a:p>
        </p:txBody>
      </p:sp>
      <p:sp>
        <p:nvSpPr>
          <p:cNvPr id="361" name="Google Shape;361;p27"/>
          <p:cNvSpPr txBox="1"/>
          <p:nvPr>
            <p:ph idx="10" type="dt"/>
          </p:nvPr>
        </p:nvSpPr>
        <p:spPr>
          <a:xfrm>
            <a:off x="838200" y="6492875"/>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2021/5/10</a:t>
            </a:r>
            <a:endParaRPr/>
          </a:p>
        </p:txBody>
      </p:sp>
      <p:sp>
        <p:nvSpPr>
          <p:cNvPr id="362" name="Google Shape;362;p27"/>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8"/>
          <p:cNvSpPr txBox="1"/>
          <p:nvPr>
            <p:ph type="title"/>
          </p:nvPr>
        </p:nvSpPr>
        <p:spPr>
          <a:xfrm>
            <a:off x="83820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Meiryo"/>
              <a:buNone/>
            </a:pPr>
            <a:r>
              <a:rPr lang="en-US"/>
              <a:t>End-to-End</a:t>
            </a:r>
            <a:endParaRPr/>
          </a:p>
        </p:txBody>
      </p:sp>
      <p:sp>
        <p:nvSpPr>
          <p:cNvPr id="368" name="Google Shape;368;p28"/>
          <p:cNvSpPr txBox="1"/>
          <p:nvPr>
            <p:ph idx="1" type="body"/>
          </p:nvPr>
        </p:nvSpPr>
        <p:spPr>
          <a:xfrm>
            <a:off x="838200" y="1579418"/>
            <a:ext cx="7625195" cy="4597545"/>
          </a:xfrm>
          <a:prstGeom prst="rect">
            <a:avLst/>
          </a:prstGeom>
          <a:noFill/>
          <a:ln>
            <a:noFill/>
          </a:ln>
        </p:spPr>
        <p:txBody>
          <a:bodyPr anchorCtr="0" anchor="t" bIns="45700" lIns="91425" spcFirstLastPara="1" rIns="91425" wrap="square" tIns="45700">
            <a:normAutofit/>
          </a:bodyPr>
          <a:lstStyle/>
          <a:p>
            <a:pPr indent="-228600" lvl="0" marL="228600" rtl="0" algn="l">
              <a:lnSpc>
                <a:spcPct val="130000"/>
              </a:lnSpc>
              <a:spcBef>
                <a:spcPts val="0"/>
              </a:spcBef>
              <a:spcAft>
                <a:spcPts val="0"/>
              </a:spcAft>
              <a:buClr>
                <a:schemeClr val="dk1"/>
              </a:buClr>
              <a:buSzPts val="2000"/>
              <a:buFont typeface="Noto Sans Symbols"/>
              <a:buChar char="⮚"/>
            </a:pPr>
            <a:r>
              <a:rPr lang="en-US"/>
              <a:t>バッチ内のアンカーとそのDA画像以外を全て負例とする</a:t>
            </a:r>
            <a:endParaRPr/>
          </a:p>
          <a:p>
            <a:pPr indent="0" lvl="0" marL="0" rtl="0" algn="l">
              <a:lnSpc>
                <a:spcPct val="130000"/>
              </a:lnSpc>
              <a:spcBef>
                <a:spcPts val="1000"/>
              </a:spcBef>
              <a:spcAft>
                <a:spcPts val="0"/>
              </a:spcAft>
              <a:buClr>
                <a:schemeClr val="dk1"/>
              </a:buClr>
              <a:buSzPts val="2000"/>
              <a:buNone/>
            </a:pPr>
            <a:r>
              <a:rPr lang="en-US"/>
              <a:t>→バッチサイズが大きければより良い特徴量を学習</a:t>
            </a:r>
            <a:endParaRPr/>
          </a:p>
          <a:p>
            <a:pPr indent="0" lvl="0" marL="0" rtl="0" algn="l">
              <a:lnSpc>
                <a:spcPct val="130000"/>
              </a:lnSpc>
              <a:spcBef>
                <a:spcPts val="1000"/>
              </a:spcBef>
              <a:spcAft>
                <a:spcPts val="0"/>
              </a:spcAft>
              <a:buClr>
                <a:schemeClr val="dk1"/>
              </a:buClr>
              <a:buSzPts val="2000"/>
              <a:buNone/>
            </a:pPr>
            <a:r>
              <a:rPr lang="en-US" u="sng"/>
              <a:t>方法</a:t>
            </a:r>
            <a:endParaRPr u="sng"/>
          </a:p>
          <a:p>
            <a:pPr indent="-228600" lvl="0" marL="228600" rtl="0" algn="l">
              <a:lnSpc>
                <a:spcPct val="130000"/>
              </a:lnSpc>
              <a:spcBef>
                <a:spcPts val="1000"/>
              </a:spcBef>
              <a:spcAft>
                <a:spcPts val="0"/>
              </a:spcAft>
              <a:buClr>
                <a:schemeClr val="dk1"/>
              </a:buClr>
              <a:buSzPts val="2000"/>
              <a:buFont typeface="Noto Sans Symbols"/>
              <a:buChar char="⮚"/>
            </a:pPr>
            <a:r>
              <a:rPr lang="en-US"/>
              <a:t>２つのEncoder Q(アンカーを埋め込む)とK(正例/負例)を用意</a:t>
            </a:r>
            <a:endParaRPr/>
          </a:p>
          <a:p>
            <a:pPr indent="-228600" lvl="0" marL="228600" rtl="0" algn="l">
              <a:lnSpc>
                <a:spcPct val="130000"/>
              </a:lnSpc>
              <a:spcBef>
                <a:spcPts val="1000"/>
              </a:spcBef>
              <a:spcAft>
                <a:spcPts val="0"/>
              </a:spcAft>
              <a:buClr>
                <a:schemeClr val="dk1"/>
              </a:buClr>
              <a:buSzPts val="2000"/>
              <a:buFont typeface="Noto Sans Symbols"/>
              <a:buChar char="⮚"/>
            </a:pPr>
            <a:r>
              <a:rPr lang="en-US"/>
              <a:t>QとKによって得られた埋め込み表現qとkの類似度を取り、</a:t>
            </a:r>
            <a:r>
              <a:rPr lang="en-US" u="sng"/>
              <a:t>Contrastive Loss*</a:t>
            </a:r>
            <a:r>
              <a:rPr lang="en-US"/>
              <a:t>の計算を行い、逆伝搬でパラメータを更新する。</a:t>
            </a:r>
            <a:endParaRPr sz="1100"/>
          </a:p>
          <a:p>
            <a:pPr indent="0" lvl="0" marL="0" rtl="0" algn="l">
              <a:lnSpc>
                <a:spcPct val="130000"/>
              </a:lnSpc>
              <a:spcBef>
                <a:spcPts val="1000"/>
              </a:spcBef>
              <a:spcAft>
                <a:spcPts val="0"/>
              </a:spcAft>
              <a:buClr>
                <a:schemeClr val="dk1"/>
              </a:buClr>
              <a:buSzPts val="1100"/>
              <a:buNone/>
            </a:pPr>
            <a:r>
              <a:rPr lang="en-US" sz="1100"/>
              <a:t>*埋め込みベクトルの空間内での距離を最適化するための損失関数というイメージ(ゴリゴリ主観)</a:t>
            </a:r>
            <a:endParaRPr/>
          </a:p>
          <a:p>
            <a:pPr indent="-228600" lvl="0" marL="228600" rtl="0" algn="l">
              <a:lnSpc>
                <a:spcPct val="130000"/>
              </a:lnSpc>
              <a:spcBef>
                <a:spcPts val="1000"/>
              </a:spcBef>
              <a:spcAft>
                <a:spcPts val="0"/>
              </a:spcAft>
              <a:buClr>
                <a:schemeClr val="dk1"/>
              </a:buClr>
              <a:buSzPts val="2000"/>
              <a:buFont typeface="Noto Sans Symbols"/>
              <a:buChar char="⮚"/>
            </a:pPr>
            <a:r>
              <a:rPr lang="en-US"/>
              <a:t>大きいバッチサイズを解消→Memory Bank</a:t>
            </a:r>
            <a:endParaRPr/>
          </a:p>
        </p:txBody>
      </p:sp>
      <p:sp>
        <p:nvSpPr>
          <p:cNvPr id="369" name="Google Shape;369;p28"/>
          <p:cNvSpPr txBox="1"/>
          <p:nvPr>
            <p:ph idx="10" type="dt"/>
          </p:nvPr>
        </p:nvSpPr>
        <p:spPr>
          <a:xfrm>
            <a:off x="838200" y="6492875"/>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2021/5/10</a:t>
            </a:r>
            <a:endParaRPr/>
          </a:p>
        </p:txBody>
      </p:sp>
      <p:sp>
        <p:nvSpPr>
          <p:cNvPr id="370" name="Google Shape;370;p28"/>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a:t>
            </a:r>
            <a:endParaRPr/>
          </a:p>
        </p:txBody>
      </p:sp>
      <p:pic>
        <p:nvPicPr>
          <p:cNvPr descr="ダイアグラム&#10;&#10;自動的に生成された説明" id="371" name="Google Shape;371;p28"/>
          <p:cNvPicPr preferRelativeResize="0"/>
          <p:nvPr/>
        </p:nvPicPr>
        <p:blipFill rotWithShape="1">
          <a:blip r:embed="rId3">
            <a:alphaModFix/>
          </a:blip>
          <a:srcRect b="0" l="0" r="0" t="0"/>
          <a:stretch/>
        </p:blipFill>
        <p:spPr>
          <a:xfrm>
            <a:off x="8463395" y="1927517"/>
            <a:ext cx="3319895" cy="3901346"/>
          </a:xfrm>
          <a:prstGeom prst="rect">
            <a:avLst/>
          </a:prstGeom>
          <a:noFill/>
          <a:ln>
            <a:noFill/>
          </a:ln>
        </p:spPr>
      </p:pic>
      <p:sp>
        <p:nvSpPr>
          <p:cNvPr id="372" name="Google Shape;372;p28"/>
          <p:cNvSpPr txBox="1"/>
          <p:nvPr/>
        </p:nvSpPr>
        <p:spPr>
          <a:xfrm>
            <a:off x="10720552" y="1707779"/>
            <a:ext cx="147144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Meiryo"/>
                <a:ea typeface="Meiryo"/>
                <a:cs typeface="Meiryo"/>
                <a:sym typeface="Meiryo"/>
              </a:rPr>
              <a:t>[1]より引用</a:t>
            </a:r>
            <a:endParaRPr sz="1400">
              <a:solidFill>
                <a:schemeClr val="dk1"/>
              </a:solidFill>
              <a:latin typeface="Meiryo"/>
              <a:ea typeface="Meiryo"/>
              <a:cs typeface="Meiryo"/>
              <a:sym typeface="Meiry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29"/>
          <p:cNvSpPr txBox="1"/>
          <p:nvPr>
            <p:ph type="title"/>
          </p:nvPr>
        </p:nvSpPr>
        <p:spPr>
          <a:xfrm>
            <a:off x="83820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Meiryo"/>
              <a:buNone/>
            </a:pPr>
            <a:r>
              <a:rPr lang="en-US"/>
              <a:t>Memory Bank</a:t>
            </a:r>
            <a:endParaRPr/>
          </a:p>
        </p:txBody>
      </p:sp>
      <p:sp>
        <p:nvSpPr>
          <p:cNvPr id="378" name="Google Shape;378;p29"/>
          <p:cNvSpPr txBox="1"/>
          <p:nvPr>
            <p:ph idx="1" type="body"/>
          </p:nvPr>
        </p:nvSpPr>
        <p:spPr>
          <a:xfrm>
            <a:off x="838200" y="1579418"/>
            <a:ext cx="7121236" cy="4597545"/>
          </a:xfrm>
          <a:prstGeom prst="rect">
            <a:avLst/>
          </a:prstGeom>
          <a:blipFill rotWithShape="1">
            <a:blip r:embed="rId3">
              <a:alphaModFix/>
            </a:blip>
            <a:stretch>
              <a:fillRect b="0" l="-1068" r="0" t="0"/>
            </a:stretch>
          </a:blipFill>
          <a:ln>
            <a:noFill/>
          </a:ln>
        </p:spPr>
        <p:txBody>
          <a:bodyPr anchorCtr="0" anchor="t" bIns="45700" lIns="91425" spcFirstLastPara="1" rIns="91425" wrap="square" tIns="45700">
            <a:normAutofit/>
          </a:bodyPr>
          <a:lstStyle/>
          <a:p>
            <a:pPr indent="-228600" lvl="0" marL="228600" rtl="0" algn="l">
              <a:lnSpc>
                <a:spcPct val="130000"/>
              </a:lnSpc>
              <a:spcBef>
                <a:spcPts val="0"/>
              </a:spcBef>
              <a:spcAft>
                <a:spcPts val="0"/>
              </a:spcAft>
              <a:buSzPts val="2000"/>
              <a:buFont typeface="Noto Sans Symbols"/>
              <a:buChar char="⮚"/>
            </a:pPr>
            <a:r>
              <a:rPr lang="en-US"/>
              <a:t> </a:t>
            </a:r>
            <a:endParaRPr/>
          </a:p>
        </p:txBody>
      </p:sp>
      <p:sp>
        <p:nvSpPr>
          <p:cNvPr id="379" name="Google Shape;379;p29"/>
          <p:cNvSpPr txBox="1"/>
          <p:nvPr>
            <p:ph idx="10" type="dt"/>
          </p:nvPr>
        </p:nvSpPr>
        <p:spPr>
          <a:xfrm>
            <a:off x="838200" y="6492875"/>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2021/5/10</a:t>
            </a:r>
            <a:endParaRPr/>
          </a:p>
        </p:txBody>
      </p:sp>
      <p:sp>
        <p:nvSpPr>
          <p:cNvPr id="380" name="Google Shape;380;p29"/>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a:t>
            </a:r>
            <a:endParaRPr/>
          </a:p>
        </p:txBody>
      </p:sp>
      <p:pic>
        <p:nvPicPr>
          <p:cNvPr descr="ダイアグラム&#10;&#10;自動的に生成された説明" id="381" name="Google Shape;381;p29"/>
          <p:cNvPicPr preferRelativeResize="0"/>
          <p:nvPr/>
        </p:nvPicPr>
        <p:blipFill rotWithShape="1">
          <a:blip r:embed="rId4">
            <a:alphaModFix/>
          </a:blip>
          <a:srcRect b="0" l="0" r="0" t="0"/>
          <a:stretch/>
        </p:blipFill>
        <p:spPr>
          <a:xfrm>
            <a:off x="7877089" y="2880132"/>
            <a:ext cx="4314911" cy="1996115"/>
          </a:xfrm>
          <a:prstGeom prst="rect">
            <a:avLst/>
          </a:prstGeom>
          <a:noFill/>
          <a:ln>
            <a:noFill/>
          </a:ln>
        </p:spPr>
      </p:pic>
      <p:sp>
        <p:nvSpPr>
          <p:cNvPr id="382" name="Google Shape;382;p29"/>
          <p:cNvSpPr txBox="1"/>
          <p:nvPr/>
        </p:nvSpPr>
        <p:spPr>
          <a:xfrm>
            <a:off x="10510345" y="2572355"/>
            <a:ext cx="1681655"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Meiryo"/>
                <a:ea typeface="Meiryo"/>
                <a:cs typeface="Meiryo"/>
                <a:sym typeface="Meiryo"/>
              </a:rPr>
              <a:t>[1]より引用(加筆)</a:t>
            </a:r>
            <a:endParaRPr sz="1400">
              <a:solidFill>
                <a:schemeClr val="dk1"/>
              </a:solidFill>
              <a:latin typeface="Meiryo"/>
              <a:ea typeface="Meiryo"/>
              <a:cs typeface="Meiryo"/>
              <a:sym typeface="Meiryo"/>
            </a:endParaRPr>
          </a:p>
        </p:txBody>
      </p:sp>
      <p:sp>
        <p:nvSpPr>
          <p:cNvPr id="383" name="Google Shape;383;p29"/>
          <p:cNvSpPr txBox="1"/>
          <p:nvPr/>
        </p:nvSpPr>
        <p:spPr>
          <a:xfrm>
            <a:off x="9298820" y="5030135"/>
            <a:ext cx="147144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Meiryo"/>
                <a:ea typeface="Meiryo"/>
                <a:cs typeface="Meiryo"/>
                <a:sym typeface="Meiryo"/>
              </a:rPr>
              <a:t>PIRLの概要</a:t>
            </a:r>
            <a:endParaRPr/>
          </a:p>
        </p:txBody>
      </p:sp>
      <p:sp>
        <p:nvSpPr>
          <p:cNvPr id="384" name="Google Shape;384;p29"/>
          <p:cNvSpPr/>
          <p:nvPr/>
        </p:nvSpPr>
        <p:spPr>
          <a:xfrm>
            <a:off x="10510345" y="3063766"/>
            <a:ext cx="1518745" cy="1707931"/>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0"/>
          <p:cNvSpPr txBox="1"/>
          <p:nvPr>
            <p:ph type="title"/>
          </p:nvPr>
        </p:nvSpPr>
        <p:spPr>
          <a:xfrm>
            <a:off x="83820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Meiryo"/>
              <a:buNone/>
            </a:pPr>
            <a:r>
              <a:rPr lang="en-US"/>
              <a:t>Momentum Encoder</a:t>
            </a:r>
            <a:endParaRPr/>
          </a:p>
        </p:txBody>
      </p:sp>
      <p:sp>
        <p:nvSpPr>
          <p:cNvPr id="390" name="Google Shape;390;p30"/>
          <p:cNvSpPr txBox="1"/>
          <p:nvPr>
            <p:ph idx="10" type="dt"/>
          </p:nvPr>
        </p:nvSpPr>
        <p:spPr>
          <a:xfrm>
            <a:off x="838200" y="6492875"/>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2021/5/10</a:t>
            </a:r>
            <a:endParaRPr/>
          </a:p>
        </p:txBody>
      </p:sp>
      <p:sp>
        <p:nvSpPr>
          <p:cNvPr id="391" name="Google Shape;391;p30"/>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a:t>
            </a:r>
            <a:endParaRPr/>
          </a:p>
        </p:txBody>
      </p:sp>
      <p:sp>
        <p:nvSpPr>
          <p:cNvPr id="392" name="Google Shape;392;p30"/>
          <p:cNvSpPr txBox="1"/>
          <p:nvPr>
            <p:ph idx="1" type="body"/>
          </p:nvPr>
        </p:nvSpPr>
        <p:spPr>
          <a:xfrm>
            <a:off x="838200" y="1579418"/>
            <a:ext cx="7772400" cy="4597545"/>
          </a:xfrm>
          <a:prstGeom prst="rect">
            <a:avLst/>
          </a:prstGeom>
          <a:blipFill rotWithShape="1">
            <a:blip r:embed="rId3">
              <a:alphaModFix/>
            </a:blip>
            <a:stretch>
              <a:fillRect b="0" l="-978" r="0" t="0"/>
            </a:stretch>
          </a:blipFill>
          <a:ln>
            <a:noFill/>
          </a:ln>
        </p:spPr>
        <p:txBody>
          <a:bodyPr anchorCtr="0" anchor="t" bIns="45700" lIns="91425" spcFirstLastPara="1" rIns="91425" wrap="square" tIns="45700">
            <a:normAutofit/>
          </a:bodyPr>
          <a:lstStyle/>
          <a:p>
            <a:pPr indent="-228600" lvl="0" marL="228600" rtl="0" algn="l">
              <a:lnSpc>
                <a:spcPct val="130000"/>
              </a:lnSpc>
              <a:spcBef>
                <a:spcPts val="0"/>
              </a:spcBef>
              <a:spcAft>
                <a:spcPts val="0"/>
              </a:spcAft>
              <a:buSzPts val="2000"/>
              <a:buFont typeface="Noto Sans Symbols"/>
              <a:buChar char="⮚"/>
            </a:pPr>
            <a:r>
              <a:rPr lang="en-US"/>
              <a:t> </a:t>
            </a:r>
            <a:endParaRPr/>
          </a:p>
        </p:txBody>
      </p:sp>
      <p:pic>
        <p:nvPicPr>
          <p:cNvPr descr="ダイアグラム&#10;&#10;自動的に生成された説明" id="393" name="Google Shape;393;p30"/>
          <p:cNvPicPr preferRelativeResize="0"/>
          <p:nvPr/>
        </p:nvPicPr>
        <p:blipFill rotWithShape="1">
          <a:blip r:embed="rId4">
            <a:alphaModFix/>
          </a:blip>
          <a:srcRect b="0" l="0" r="0" t="0"/>
          <a:stretch/>
        </p:blipFill>
        <p:spPr>
          <a:xfrm>
            <a:off x="8610600" y="2461419"/>
            <a:ext cx="3416300" cy="2895600"/>
          </a:xfrm>
          <a:prstGeom prst="rect">
            <a:avLst/>
          </a:prstGeom>
          <a:noFill/>
          <a:ln>
            <a:noFill/>
          </a:ln>
        </p:spPr>
      </p:pic>
      <p:sp>
        <p:nvSpPr>
          <p:cNvPr id="394" name="Google Shape;394;p30"/>
          <p:cNvSpPr/>
          <p:nvPr/>
        </p:nvSpPr>
        <p:spPr>
          <a:xfrm>
            <a:off x="10206990" y="3326130"/>
            <a:ext cx="1497330" cy="697230"/>
          </a:xfrm>
          <a:prstGeom prst="roundRect">
            <a:avLst>
              <a:gd fmla="val 16667" name="adj"/>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395" name="Google Shape;395;p30"/>
          <p:cNvCxnSpPr/>
          <p:nvPr/>
        </p:nvCxnSpPr>
        <p:spPr>
          <a:xfrm flipH="1" rot="10800000">
            <a:off x="7932420" y="3703320"/>
            <a:ext cx="2171700" cy="594360"/>
          </a:xfrm>
          <a:prstGeom prst="straightConnector1">
            <a:avLst/>
          </a:prstGeom>
          <a:noFill/>
          <a:ln cap="flat" cmpd="sng" w="19050">
            <a:solidFill>
              <a:srgbClr val="FF0000"/>
            </a:solidFill>
            <a:prstDash val="solid"/>
            <a:miter lim="800000"/>
            <a:headEnd len="sm" w="sm" type="none"/>
            <a:tailEnd len="med" w="med" type="triangle"/>
          </a:ln>
        </p:spPr>
      </p:cxnSp>
      <p:sp>
        <p:nvSpPr>
          <p:cNvPr id="396" name="Google Shape;396;p30"/>
          <p:cNvSpPr txBox="1"/>
          <p:nvPr/>
        </p:nvSpPr>
        <p:spPr>
          <a:xfrm>
            <a:off x="10510345" y="2148205"/>
            <a:ext cx="1681655"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Meiryo"/>
                <a:ea typeface="Meiryo"/>
                <a:cs typeface="Meiryo"/>
                <a:sym typeface="Meiryo"/>
              </a:rPr>
              <a:t>[7]より引用(加筆)</a:t>
            </a:r>
            <a:endParaRPr sz="1400">
              <a:solidFill>
                <a:schemeClr val="dk1"/>
              </a:solidFill>
              <a:latin typeface="Meiryo"/>
              <a:ea typeface="Meiryo"/>
              <a:cs typeface="Meiryo"/>
              <a:sym typeface="Meiryo"/>
            </a:endParaRPr>
          </a:p>
        </p:txBody>
      </p:sp>
      <p:sp>
        <p:nvSpPr>
          <p:cNvPr id="397" name="Google Shape;397;p30"/>
          <p:cNvSpPr txBox="1"/>
          <p:nvPr/>
        </p:nvSpPr>
        <p:spPr>
          <a:xfrm>
            <a:off x="9274000" y="5519042"/>
            <a:ext cx="1681655"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Meiryo"/>
                <a:ea typeface="Meiryo"/>
                <a:cs typeface="Meiryo"/>
                <a:sym typeface="Meiryo"/>
              </a:rPr>
              <a:t>Mocoの概要</a:t>
            </a:r>
            <a:endParaRPr/>
          </a:p>
        </p:txBody>
      </p:sp>
      <p:sp>
        <p:nvSpPr>
          <p:cNvPr id="398" name="Google Shape;398;p30"/>
          <p:cNvSpPr/>
          <p:nvPr/>
        </p:nvSpPr>
        <p:spPr>
          <a:xfrm>
            <a:off x="7143750" y="5826819"/>
            <a:ext cx="1427480" cy="560705"/>
          </a:xfrm>
          <a:prstGeom prst="wedgeRoundRectCallout">
            <a:avLst>
              <a:gd fmla="val 85724" name="adj1"/>
              <a:gd fmla="val -284046" name="adj2"/>
              <a:gd fmla="val 16667" name="adj3"/>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Arial"/>
                <a:ea typeface="Arial"/>
                <a:cs typeface="Arial"/>
                <a:sym typeface="Arial"/>
              </a:rPr>
              <a:t>ResNet-50</a:t>
            </a:r>
            <a:endParaRPr sz="1800">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1"/>
          <p:cNvSpPr txBox="1"/>
          <p:nvPr>
            <p:ph type="title"/>
          </p:nvPr>
        </p:nvSpPr>
        <p:spPr>
          <a:xfrm>
            <a:off x="83820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Meiryo"/>
              <a:buNone/>
            </a:pPr>
            <a:r>
              <a:rPr lang="en-US"/>
              <a:t>Clustering</a:t>
            </a:r>
            <a:endParaRPr/>
          </a:p>
        </p:txBody>
      </p:sp>
      <p:sp>
        <p:nvSpPr>
          <p:cNvPr id="404" name="Google Shape;404;p31"/>
          <p:cNvSpPr txBox="1"/>
          <p:nvPr>
            <p:ph idx="1" type="body"/>
          </p:nvPr>
        </p:nvSpPr>
        <p:spPr>
          <a:xfrm>
            <a:off x="838200" y="1579418"/>
            <a:ext cx="10515600" cy="4597545"/>
          </a:xfrm>
          <a:prstGeom prst="rect">
            <a:avLst/>
          </a:prstGeom>
          <a:blipFill rotWithShape="1">
            <a:blip r:embed="rId3">
              <a:alphaModFix/>
            </a:blip>
            <a:stretch>
              <a:fillRect b="0" l="-722" r="0" t="0"/>
            </a:stretch>
          </a:blipFill>
          <a:ln>
            <a:noFill/>
          </a:ln>
        </p:spPr>
        <p:txBody>
          <a:bodyPr anchorCtr="0" anchor="t" bIns="45700" lIns="91425" spcFirstLastPara="1" rIns="91425" wrap="square" tIns="45700">
            <a:normAutofit/>
          </a:bodyPr>
          <a:lstStyle/>
          <a:p>
            <a:pPr indent="-228600" lvl="0" marL="228600" rtl="0" algn="l">
              <a:lnSpc>
                <a:spcPct val="130000"/>
              </a:lnSpc>
              <a:spcBef>
                <a:spcPts val="0"/>
              </a:spcBef>
              <a:spcAft>
                <a:spcPts val="0"/>
              </a:spcAft>
              <a:buSzPts val="2000"/>
              <a:buFont typeface="Noto Sans Symbols"/>
              <a:buChar char="⮚"/>
            </a:pPr>
            <a:r>
              <a:rPr lang="en-US"/>
              <a:t> </a:t>
            </a:r>
            <a:endParaRPr/>
          </a:p>
        </p:txBody>
      </p:sp>
      <p:sp>
        <p:nvSpPr>
          <p:cNvPr id="405" name="Google Shape;405;p31"/>
          <p:cNvSpPr txBox="1"/>
          <p:nvPr>
            <p:ph idx="10" type="dt"/>
          </p:nvPr>
        </p:nvSpPr>
        <p:spPr>
          <a:xfrm>
            <a:off x="838200" y="6492875"/>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2021/5/10</a:t>
            </a:r>
            <a:endParaRPr/>
          </a:p>
        </p:txBody>
      </p:sp>
      <p:sp>
        <p:nvSpPr>
          <p:cNvPr id="406" name="Google Shape;406;p31"/>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a:t>
            </a:r>
            <a:endParaRPr/>
          </a:p>
        </p:txBody>
      </p:sp>
      <p:pic>
        <p:nvPicPr>
          <p:cNvPr descr="ダイアグラム&#10;&#10;自動的に生成された説明" id="407" name="Google Shape;407;p31"/>
          <p:cNvPicPr preferRelativeResize="0"/>
          <p:nvPr/>
        </p:nvPicPr>
        <p:blipFill rotWithShape="1">
          <a:blip r:embed="rId4">
            <a:alphaModFix/>
          </a:blip>
          <a:srcRect b="0" l="0" r="0" t="0"/>
          <a:stretch/>
        </p:blipFill>
        <p:spPr>
          <a:xfrm>
            <a:off x="3176270" y="4640580"/>
            <a:ext cx="6470968" cy="2034540"/>
          </a:xfrm>
          <a:prstGeom prst="rect">
            <a:avLst/>
          </a:prstGeom>
          <a:noFill/>
          <a:ln>
            <a:noFill/>
          </a:ln>
        </p:spPr>
      </p:pic>
      <p:sp>
        <p:nvSpPr>
          <p:cNvPr id="408" name="Google Shape;408;p31"/>
          <p:cNvSpPr txBox="1"/>
          <p:nvPr/>
        </p:nvSpPr>
        <p:spPr>
          <a:xfrm>
            <a:off x="9141373" y="6367343"/>
            <a:ext cx="1328508"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Meiryo"/>
                <a:ea typeface="Meiryo"/>
                <a:cs typeface="Meiryo"/>
                <a:sym typeface="Meiryo"/>
              </a:rPr>
              <a:t>[1]より引用</a:t>
            </a:r>
            <a:endParaRPr sz="1400">
              <a:solidFill>
                <a:schemeClr val="dk1"/>
              </a:solidFill>
              <a:latin typeface="Meiryo"/>
              <a:ea typeface="Meiryo"/>
              <a:cs typeface="Meiryo"/>
              <a:sym typeface="Meiry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2"/>
          <p:cNvSpPr txBox="1"/>
          <p:nvPr>
            <p:ph type="title"/>
          </p:nvPr>
        </p:nvSpPr>
        <p:spPr>
          <a:xfrm>
            <a:off x="83820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Meiryo"/>
              <a:buNone/>
            </a:pPr>
            <a:r>
              <a:rPr lang="en-US"/>
              <a:t>参考文献</a:t>
            </a:r>
            <a:endParaRPr/>
          </a:p>
        </p:txBody>
      </p:sp>
      <p:sp>
        <p:nvSpPr>
          <p:cNvPr id="414" name="Google Shape;414;p32"/>
          <p:cNvSpPr txBox="1"/>
          <p:nvPr>
            <p:ph idx="1" type="body"/>
          </p:nvPr>
        </p:nvSpPr>
        <p:spPr>
          <a:xfrm>
            <a:off x="838199" y="1579418"/>
            <a:ext cx="10872355" cy="4597545"/>
          </a:xfrm>
          <a:prstGeom prst="rect">
            <a:avLst/>
          </a:prstGeom>
          <a:noFill/>
          <a:ln>
            <a:noFill/>
          </a:ln>
        </p:spPr>
        <p:txBody>
          <a:bodyPr anchorCtr="0" anchor="t" bIns="45700" lIns="91425" spcFirstLastPara="1" rIns="91425" wrap="square" tIns="45700">
            <a:normAutofit/>
          </a:bodyPr>
          <a:lstStyle/>
          <a:p>
            <a:pPr indent="0" lvl="0" marL="0" rtl="0" algn="l">
              <a:lnSpc>
                <a:spcPct val="130000"/>
              </a:lnSpc>
              <a:spcBef>
                <a:spcPts val="0"/>
              </a:spcBef>
              <a:spcAft>
                <a:spcPts val="0"/>
              </a:spcAft>
              <a:buClr>
                <a:schemeClr val="dk1"/>
              </a:buClr>
              <a:buSzPts val="1400"/>
              <a:buNone/>
            </a:pPr>
            <a:r>
              <a:rPr lang="en-US" sz="1400"/>
              <a:t>[1] Jaiswal, Ashish, et al. "A survey on contrastive self-supervised learning." Technologies 9.1 (2021): 2.</a:t>
            </a:r>
            <a:endParaRPr/>
          </a:p>
          <a:p>
            <a:pPr indent="0" lvl="0" marL="0" rtl="0" algn="l">
              <a:lnSpc>
                <a:spcPct val="130000"/>
              </a:lnSpc>
              <a:spcBef>
                <a:spcPts val="1000"/>
              </a:spcBef>
              <a:spcAft>
                <a:spcPts val="0"/>
              </a:spcAft>
              <a:buClr>
                <a:schemeClr val="dk1"/>
              </a:buClr>
              <a:buSzPts val="1400"/>
              <a:buNone/>
            </a:pPr>
            <a:r>
              <a:rPr lang="en-US" sz="1400"/>
              <a:t>[2] Qiita：2020年超盛り上がり！自己教師あり学習の最前線まとめ！</a:t>
            </a:r>
            <a:endParaRPr sz="1400"/>
          </a:p>
          <a:p>
            <a:pPr indent="0" lvl="0" marL="0" rtl="0" algn="l">
              <a:lnSpc>
                <a:spcPct val="130000"/>
              </a:lnSpc>
              <a:spcBef>
                <a:spcPts val="1000"/>
              </a:spcBef>
              <a:spcAft>
                <a:spcPts val="0"/>
              </a:spcAft>
              <a:buClr>
                <a:schemeClr val="dk1"/>
              </a:buClr>
              <a:buSzPts val="1400"/>
              <a:buNone/>
            </a:pPr>
            <a:r>
              <a:rPr lang="en-US" sz="1400"/>
              <a:t>[3] He, Kaiming, et al. "Deep residual learning for image recognition." Proceedings of the IEEE conference on computer vision and pattern recognition. 2016.)</a:t>
            </a:r>
            <a:endParaRPr/>
          </a:p>
          <a:p>
            <a:pPr indent="0" lvl="0" marL="0" rtl="0" algn="l">
              <a:lnSpc>
                <a:spcPct val="130000"/>
              </a:lnSpc>
              <a:spcBef>
                <a:spcPts val="1000"/>
              </a:spcBef>
              <a:spcAft>
                <a:spcPts val="0"/>
              </a:spcAft>
              <a:buClr>
                <a:schemeClr val="dk1"/>
              </a:buClr>
              <a:buSzPts val="1400"/>
              <a:buNone/>
            </a:pPr>
            <a:r>
              <a:rPr lang="en-US" sz="1400"/>
              <a:t>[4] You, Yang, Igor Gitman, and Boris Ginsburg. "Large batch training of convolutional networks." arXiv preprint arXiv:1708.03888 (2017).</a:t>
            </a:r>
            <a:endParaRPr/>
          </a:p>
          <a:p>
            <a:pPr indent="0" lvl="0" marL="0" rtl="0" algn="l">
              <a:lnSpc>
                <a:spcPct val="130000"/>
              </a:lnSpc>
              <a:spcBef>
                <a:spcPts val="1000"/>
              </a:spcBef>
              <a:spcAft>
                <a:spcPts val="0"/>
              </a:spcAft>
              <a:buClr>
                <a:schemeClr val="dk1"/>
              </a:buClr>
              <a:buSzPts val="1400"/>
              <a:buNone/>
            </a:pPr>
            <a:r>
              <a:rPr lang="en-US" sz="1400"/>
              <a:t>[5] Qian, Rui, et al. "Spatiotemporal contrastive video representation learning." arXiv preprint arXiv:2008.03800 (2020).</a:t>
            </a:r>
            <a:endParaRPr/>
          </a:p>
          <a:p>
            <a:pPr indent="0" lvl="0" marL="0" rtl="0" algn="l">
              <a:lnSpc>
                <a:spcPct val="130000"/>
              </a:lnSpc>
              <a:spcBef>
                <a:spcPts val="1000"/>
              </a:spcBef>
              <a:spcAft>
                <a:spcPts val="0"/>
              </a:spcAft>
              <a:buClr>
                <a:schemeClr val="dk1"/>
              </a:buClr>
              <a:buSzPts val="1400"/>
              <a:buNone/>
            </a:pPr>
            <a:r>
              <a:rPr lang="en-US" sz="1400"/>
              <a:t>[6] Oord, Aaron van den, Yazhe Li, and Oriol Vinyals. "Representation learning with contrastive predictive coding." arXiv preprint arXiv:1807.03748 (2018).</a:t>
            </a:r>
            <a:endParaRPr sz="1400"/>
          </a:p>
          <a:p>
            <a:pPr indent="0" lvl="0" marL="0" rtl="0" algn="l">
              <a:lnSpc>
                <a:spcPct val="130000"/>
              </a:lnSpc>
              <a:spcBef>
                <a:spcPts val="1000"/>
              </a:spcBef>
              <a:spcAft>
                <a:spcPts val="0"/>
              </a:spcAft>
              <a:buClr>
                <a:schemeClr val="dk1"/>
              </a:buClr>
              <a:buSzPts val="1400"/>
              <a:buNone/>
            </a:pPr>
            <a:r>
              <a:rPr lang="en-US" sz="1400"/>
              <a:t>[7] He, Kaiming, et al. "Momentum contrast for unsupervised visual representation learning." Proceedings of the IEEE/CVF Conference on Computer Vision and Pattern Recognition. 2020.</a:t>
            </a:r>
            <a:endParaRPr/>
          </a:p>
          <a:p>
            <a:pPr indent="0" lvl="0" marL="0" rtl="0" algn="l">
              <a:lnSpc>
                <a:spcPct val="130000"/>
              </a:lnSpc>
              <a:spcBef>
                <a:spcPts val="1000"/>
              </a:spcBef>
              <a:spcAft>
                <a:spcPts val="0"/>
              </a:spcAft>
              <a:buClr>
                <a:schemeClr val="dk1"/>
              </a:buClr>
              <a:buSzPts val="1400"/>
              <a:buNone/>
            </a:pPr>
            <a:r>
              <a:rPr lang="en-US" sz="1400"/>
              <a:t>[8] Caron, Mathilde, et al. "Unsupervised learning of visual features by contrasting cluster assignments." arXiv preprint arXiv:2006.09882 (2020).</a:t>
            </a:r>
            <a:endParaRPr sz="1400"/>
          </a:p>
        </p:txBody>
      </p:sp>
      <p:sp>
        <p:nvSpPr>
          <p:cNvPr id="415" name="Google Shape;415;p32"/>
          <p:cNvSpPr txBox="1"/>
          <p:nvPr>
            <p:ph idx="10" type="dt"/>
          </p:nvPr>
        </p:nvSpPr>
        <p:spPr>
          <a:xfrm>
            <a:off x="838200" y="6492875"/>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2021/5/10</a:t>
            </a:r>
            <a:endParaRPr/>
          </a:p>
        </p:txBody>
      </p:sp>
      <p:sp>
        <p:nvSpPr>
          <p:cNvPr id="416" name="Google Shape;416;p32"/>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34"/>
          <p:cNvSpPr txBox="1"/>
          <p:nvPr>
            <p:ph type="title"/>
          </p:nvPr>
        </p:nvSpPr>
        <p:spPr>
          <a:xfrm>
            <a:off x="83820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Meiryo"/>
              <a:buNone/>
            </a:pPr>
            <a:r>
              <a:rPr lang="en-US"/>
              <a:t>付録</a:t>
            </a:r>
            <a:endParaRPr/>
          </a:p>
        </p:txBody>
      </p:sp>
      <p:sp>
        <p:nvSpPr>
          <p:cNvPr id="422" name="Google Shape;422;p34"/>
          <p:cNvSpPr txBox="1"/>
          <p:nvPr>
            <p:ph idx="1" type="body"/>
          </p:nvPr>
        </p:nvSpPr>
        <p:spPr>
          <a:xfrm>
            <a:off x="838200" y="1579418"/>
            <a:ext cx="10515600" cy="4597545"/>
          </a:xfrm>
          <a:prstGeom prst="rect">
            <a:avLst/>
          </a:prstGeom>
          <a:noFill/>
          <a:ln>
            <a:noFill/>
          </a:ln>
        </p:spPr>
        <p:txBody>
          <a:bodyPr anchorCtr="0" anchor="t" bIns="45700" lIns="91425" spcFirstLastPara="1" rIns="91425" wrap="square" tIns="45700">
            <a:normAutofit/>
          </a:bodyPr>
          <a:lstStyle/>
          <a:p>
            <a:pPr indent="-228600" lvl="0" marL="228600" rtl="0" algn="l">
              <a:lnSpc>
                <a:spcPct val="130000"/>
              </a:lnSpc>
              <a:spcBef>
                <a:spcPts val="0"/>
              </a:spcBef>
              <a:spcAft>
                <a:spcPts val="0"/>
              </a:spcAft>
              <a:buClr>
                <a:schemeClr val="dk1"/>
              </a:buClr>
              <a:buSzPts val="2000"/>
              <a:buFont typeface="Noto Sans Symbols"/>
              <a:buChar char="⮚"/>
            </a:pPr>
            <a:r>
              <a:rPr lang="en-US"/>
              <a:t>SimCLR</a:t>
            </a:r>
            <a:endParaRPr/>
          </a:p>
          <a:p>
            <a:pPr indent="-228600" lvl="0" marL="228600" rtl="0" algn="l">
              <a:lnSpc>
                <a:spcPct val="130000"/>
              </a:lnSpc>
              <a:spcBef>
                <a:spcPts val="1000"/>
              </a:spcBef>
              <a:spcAft>
                <a:spcPts val="0"/>
              </a:spcAft>
              <a:buClr>
                <a:schemeClr val="dk1"/>
              </a:buClr>
              <a:buSzPts val="2000"/>
              <a:buFont typeface="Noto Sans Symbols"/>
              <a:buChar char="⮚"/>
            </a:pPr>
            <a:r>
              <a:rPr lang="en-US"/>
              <a:t>教師ありCL</a:t>
            </a:r>
            <a:endParaRPr/>
          </a:p>
          <a:p>
            <a:pPr indent="-228600" lvl="0" marL="228600" rtl="0" algn="l">
              <a:lnSpc>
                <a:spcPct val="130000"/>
              </a:lnSpc>
              <a:spcBef>
                <a:spcPts val="1000"/>
              </a:spcBef>
              <a:spcAft>
                <a:spcPts val="0"/>
              </a:spcAft>
              <a:buClr>
                <a:schemeClr val="dk1"/>
              </a:buClr>
              <a:buSzPts val="2000"/>
              <a:buFont typeface="Noto Sans Symbols"/>
              <a:buChar char="⮚"/>
            </a:pPr>
            <a:r>
              <a:rPr lang="en-US"/>
              <a:t>解説ページ（日本語）</a:t>
            </a:r>
            <a:endParaRPr/>
          </a:p>
        </p:txBody>
      </p:sp>
      <p:sp>
        <p:nvSpPr>
          <p:cNvPr id="423" name="Google Shape;423;p34"/>
          <p:cNvSpPr txBox="1"/>
          <p:nvPr>
            <p:ph idx="10" type="dt"/>
          </p:nvPr>
        </p:nvSpPr>
        <p:spPr>
          <a:xfrm>
            <a:off x="838200" y="6492875"/>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2021/5/10</a:t>
            </a:r>
            <a:endParaRPr/>
          </a:p>
        </p:txBody>
      </p:sp>
      <p:sp>
        <p:nvSpPr>
          <p:cNvPr id="424" name="Google Shape;424;p34"/>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4"/>
          <p:cNvSpPr txBox="1"/>
          <p:nvPr>
            <p:ph type="title"/>
          </p:nvPr>
        </p:nvSpPr>
        <p:spPr>
          <a:xfrm>
            <a:off x="83820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Meiryo"/>
              <a:buNone/>
            </a:pPr>
            <a:r>
              <a:rPr lang="en-US"/>
              <a:t>Feature Learning</a:t>
            </a:r>
            <a:endParaRPr/>
          </a:p>
        </p:txBody>
      </p:sp>
      <p:sp>
        <p:nvSpPr>
          <p:cNvPr id="122" name="Google Shape;122;p4"/>
          <p:cNvSpPr txBox="1"/>
          <p:nvPr>
            <p:ph idx="1" type="body"/>
          </p:nvPr>
        </p:nvSpPr>
        <p:spPr>
          <a:xfrm>
            <a:off x="838200" y="1579418"/>
            <a:ext cx="10515600" cy="4597545"/>
          </a:xfrm>
          <a:prstGeom prst="rect">
            <a:avLst/>
          </a:prstGeom>
          <a:noFill/>
          <a:ln>
            <a:noFill/>
          </a:ln>
        </p:spPr>
        <p:txBody>
          <a:bodyPr anchorCtr="0" anchor="t" bIns="45700" lIns="91425" spcFirstLastPara="1" rIns="91425" wrap="square" tIns="45700">
            <a:normAutofit/>
          </a:bodyPr>
          <a:lstStyle/>
          <a:p>
            <a:pPr indent="-228600" lvl="0" marL="228600" rtl="0" algn="l">
              <a:lnSpc>
                <a:spcPct val="130000"/>
              </a:lnSpc>
              <a:spcBef>
                <a:spcPts val="0"/>
              </a:spcBef>
              <a:spcAft>
                <a:spcPts val="0"/>
              </a:spcAft>
              <a:buClr>
                <a:schemeClr val="dk1"/>
              </a:buClr>
              <a:buSzPts val="1600"/>
              <a:buFont typeface="Noto Sans Symbols"/>
              <a:buChar char="⮚"/>
            </a:pPr>
            <a:r>
              <a:rPr i="1" lang="en-US" sz="1600"/>
              <a:t>“feature learning or representation learning is a set of techniques that allows a system to automatically discover the representations needed for feature detection or classification from raw data. This replaces manual feature engineering and allows a machine to both learn the features and use them to perform a specific task.”   – from Wikipedia</a:t>
            </a:r>
            <a:endParaRPr/>
          </a:p>
          <a:p>
            <a:pPr indent="-127000" lvl="0" marL="228600" rtl="0" algn="l">
              <a:lnSpc>
                <a:spcPct val="130000"/>
              </a:lnSpc>
              <a:spcBef>
                <a:spcPts val="1000"/>
              </a:spcBef>
              <a:spcAft>
                <a:spcPts val="0"/>
              </a:spcAft>
              <a:buClr>
                <a:schemeClr val="dk1"/>
              </a:buClr>
              <a:buSzPts val="1600"/>
              <a:buFont typeface="Noto Sans Symbols"/>
              <a:buNone/>
            </a:pPr>
            <a:r>
              <a:t/>
            </a:r>
            <a:endParaRPr i="1" sz="1600"/>
          </a:p>
          <a:p>
            <a:pPr indent="-228600" lvl="0" marL="228600" rtl="0" algn="l">
              <a:lnSpc>
                <a:spcPct val="130000"/>
              </a:lnSpc>
              <a:spcBef>
                <a:spcPts val="1000"/>
              </a:spcBef>
              <a:spcAft>
                <a:spcPts val="0"/>
              </a:spcAft>
              <a:buClr>
                <a:schemeClr val="dk1"/>
              </a:buClr>
              <a:buSzPts val="2000"/>
              <a:buFont typeface="Noto Sans Symbols"/>
              <a:buChar char="⮚"/>
            </a:pPr>
            <a:r>
              <a:rPr lang="en-US"/>
              <a:t>コンピュータが自動で特徴を学習し、獲得した特徴表現を用いてタスクを実行する</a:t>
            </a:r>
            <a:endParaRPr/>
          </a:p>
          <a:p>
            <a:pPr indent="-228600" lvl="1" marL="685800" rtl="0" algn="l">
              <a:lnSpc>
                <a:spcPct val="130000"/>
              </a:lnSpc>
              <a:spcBef>
                <a:spcPts val="500"/>
              </a:spcBef>
              <a:spcAft>
                <a:spcPts val="0"/>
              </a:spcAft>
              <a:buClr>
                <a:schemeClr val="dk1"/>
              </a:buClr>
              <a:buSzPts val="1800"/>
              <a:buFont typeface="Noto Sans Symbols"/>
              <a:buChar char="◆"/>
            </a:pPr>
            <a:r>
              <a:rPr lang="en-US"/>
              <a:t>深層学習：画像処理、音声認識、自然言語処理等、応用は様々</a:t>
            </a:r>
            <a:endParaRPr/>
          </a:p>
          <a:p>
            <a:pPr indent="-101600" lvl="0" marL="228600" rtl="0" algn="l">
              <a:lnSpc>
                <a:spcPct val="130000"/>
              </a:lnSpc>
              <a:spcBef>
                <a:spcPts val="1000"/>
              </a:spcBef>
              <a:spcAft>
                <a:spcPts val="0"/>
              </a:spcAft>
              <a:buClr>
                <a:schemeClr val="dk1"/>
              </a:buClr>
              <a:buSzPts val="2000"/>
              <a:buFont typeface="Noto Sans Symbols"/>
              <a:buNone/>
            </a:pPr>
            <a:r>
              <a:t/>
            </a:r>
            <a:endParaRPr/>
          </a:p>
        </p:txBody>
      </p:sp>
      <p:sp>
        <p:nvSpPr>
          <p:cNvPr id="123" name="Google Shape;123;p4"/>
          <p:cNvSpPr txBox="1"/>
          <p:nvPr>
            <p:ph idx="10" type="dt"/>
          </p:nvPr>
        </p:nvSpPr>
        <p:spPr>
          <a:xfrm>
            <a:off x="838200" y="6492875"/>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2021/5/10</a:t>
            </a:r>
            <a:endParaRPr/>
          </a:p>
        </p:txBody>
      </p:sp>
      <p:sp>
        <p:nvSpPr>
          <p:cNvPr id="124" name="Google Shape;124;p4"/>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a:t>
            </a:r>
            <a:endParaRPr/>
          </a:p>
        </p:txBody>
      </p:sp>
      <p:sp>
        <p:nvSpPr>
          <p:cNvPr id="125" name="Google Shape;125;p4"/>
          <p:cNvSpPr/>
          <p:nvPr/>
        </p:nvSpPr>
        <p:spPr>
          <a:xfrm>
            <a:off x="4966320" y="4778590"/>
            <a:ext cx="332708" cy="333487"/>
          </a:xfrm>
          <a:prstGeom prst="ellipse">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6" name="Google Shape;126;p4"/>
          <p:cNvSpPr/>
          <p:nvPr/>
        </p:nvSpPr>
        <p:spPr>
          <a:xfrm>
            <a:off x="4966320" y="5265371"/>
            <a:ext cx="332708" cy="333487"/>
          </a:xfrm>
          <a:prstGeom prst="ellipse">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7" name="Google Shape;127;p4"/>
          <p:cNvSpPr/>
          <p:nvPr/>
        </p:nvSpPr>
        <p:spPr>
          <a:xfrm>
            <a:off x="4966320" y="5789180"/>
            <a:ext cx="332708" cy="333487"/>
          </a:xfrm>
          <a:prstGeom prst="ellipse">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8" name="Google Shape;128;p4"/>
          <p:cNvSpPr/>
          <p:nvPr/>
        </p:nvSpPr>
        <p:spPr>
          <a:xfrm>
            <a:off x="5951822" y="5013036"/>
            <a:ext cx="332708" cy="333487"/>
          </a:xfrm>
          <a:prstGeom prst="ellipse">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9" name="Google Shape;129;p4"/>
          <p:cNvSpPr/>
          <p:nvPr/>
        </p:nvSpPr>
        <p:spPr>
          <a:xfrm>
            <a:off x="5951822" y="5562988"/>
            <a:ext cx="332708" cy="333487"/>
          </a:xfrm>
          <a:prstGeom prst="ellipse">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0" name="Google Shape;130;p4"/>
          <p:cNvSpPr/>
          <p:nvPr/>
        </p:nvSpPr>
        <p:spPr>
          <a:xfrm>
            <a:off x="6937324" y="4778590"/>
            <a:ext cx="332708" cy="333487"/>
          </a:xfrm>
          <a:prstGeom prst="ellipse">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1" name="Google Shape;131;p4"/>
          <p:cNvSpPr/>
          <p:nvPr/>
        </p:nvSpPr>
        <p:spPr>
          <a:xfrm>
            <a:off x="6937324" y="5265371"/>
            <a:ext cx="332708" cy="333487"/>
          </a:xfrm>
          <a:prstGeom prst="ellipse">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2" name="Google Shape;132;p4"/>
          <p:cNvSpPr/>
          <p:nvPr/>
        </p:nvSpPr>
        <p:spPr>
          <a:xfrm>
            <a:off x="6937324" y="5789180"/>
            <a:ext cx="332708" cy="333487"/>
          </a:xfrm>
          <a:prstGeom prst="ellipse">
            <a:avLst/>
          </a:prstGeom>
          <a:solidFill>
            <a:schemeClr val="l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133" name="Google Shape;133;p4"/>
          <p:cNvCxnSpPr>
            <a:stCxn id="125" idx="6"/>
            <a:endCxn id="128" idx="2"/>
          </p:cNvCxnSpPr>
          <p:nvPr/>
        </p:nvCxnSpPr>
        <p:spPr>
          <a:xfrm>
            <a:off x="5299028" y="4945333"/>
            <a:ext cx="652800" cy="234300"/>
          </a:xfrm>
          <a:prstGeom prst="straightConnector1">
            <a:avLst/>
          </a:prstGeom>
          <a:noFill/>
          <a:ln cap="flat" cmpd="sng" w="9525">
            <a:solidFill>
              <a:schemeClr val="accent1"/>
            </a:solidFill>
            <a:prstDash val="solid"/>
            <a:miter lim="800000"/>
            <a:headEnd len="sm" w="sm" type="none"/>
            <a:tailEnd len="sm" w="sm" type="none"/>
          </a:ln>
        </p:spPr>
      </p:cxnSp>
      <p:cxnSp>
        <p:nvCxnSpPr>
          <p:cNvPr id="134" name="Google Shape;134;p4"/>
          <p:cNvCxnSpPr>
            <a:stCxn id="126" idx="6"/>
            <a:endCxn id="128" idx="2"/>
          </p:cNvCxnSpPr>
          <p:nvPr/>
        </p:nvCxnSpPr>
        <p:spPr>
          <a:xfrm flipH="1" rot="10800000">
            <a:off x="5299028" y="5179815"/>
            <a:ext cx="652800" cy="252300"/>
          </a:xfrm>
          <a:prstGeom prst="straightConnector1">
            <a:avLst/>
          </a:prstGeom>
          <a:noFill/>
          <a:ln cap="flat" cmpd="sng" w="9525">
            <a:solidFill>
              <a:schemeClr val="accent1"/>
            </a:solidFill>
            <a:prstDash val="solid"/>
            <a:miter lim="800000"/>
            <a:headEnd len="sm" w="sm" type="none"/>
            <a:tailEnd len="sm" w="sm" type="none"/>
          </a:ln>
        </p:spPr>
      </p:cxnSp>
      <p:cxnSp>
        <p:nvCxnSpPr>
          <p:cNvPr id="135" name="Google Shape;135;p4"/>
          <p:cNvCxnSpPr>
            <a:stCxn id="127" idx="6"/>
            <a:endCxn id="128" idx="2"/>
          </p:cNvCxnSpPr>
          <p:nvPr/>
        </p:nvCxnSpPr>
        <p:spPr>
          <a:xfrm flipH="1" rot="10800000">
            <a:off x="5299028" y="5179824"/>
            <a:ext cx="652800" cy="776100"/>
          </a:xfrm>
          <a:prstGeom prst="straightConnector1">
            <a:avLst/>
          </a:prstGeom>
          <a:noFill/>
          <a:ln cap="flat" cmpd="sng" w="9525">
            <a:solidFill>
              <a:schemeClr val="accent1"/>
            </a:solidFill>
            <a:prstDash val="solid"/>
            <a:miter lim="800000"/>
            <a:headEnd len="sm" w="sm" type="none"/>
            <a:tailEnd len="sm" w="sm" type="none"/>
          </a:ln>
        </p:spPr>
      </p:cxnSp>
      <p:cxnSp>
        <p:nvCxnSpPr>
          <p:cNvPr id="136" name="Google Shape;136;p4"/>
          <p:cNvCxnSpPr>
            <a:stCxn id="125" idx="6"/>
            <a:endCxn id="129" idx="2"/>
          </p:cNvCxnSpPr>
          <p:nvPr/>
        </p:nvCxnSpPr>
        <p:spPr>
          <a:xfrm>
            <a:off x="5299028" y="4945333"/>
            <a:ext cx="652800" cy="784500"/>
          </a:xfrm>
          <a:prstGeom prst="straightConnector1">
            <a:avLst/>
          </a:prstGeom>
          <a:noFill/>
          <a:ln cap="flat" cmpd="sng" w="9525">
            <a:solidFill>
              <a:schemeClr val="accent1"/>
            </a:solidFill>
            <a:prstDash val="solid"/>
            <a:miter lim="800000"/>
            <a:headEnd len="sm" w="sm" type="none"/>
            <a:tailEnd len="sm" w="sm" type="none"/>
          </a:ln>
        </p:spPr>
      </p:cxnSp>
      <p:cxnSp>
        <p:nvCxnSpPr>
          <p:cNvPr id="137" name="Google Shape;137;p4"/>
          <p:cNvCxnSpPr>
            <a:stCxn id="126" idx="6"/>
            <a:endCxn id="129" idx="2"/>
          </p:cNvCxnSpPr>
          <p:nvPr/>
        </p:nvCxnSpPr>
        <p:spPr>
          <a:xfrm>
            <a:off x="5299028" y="5432115"/>
            <a:ext cx="652800" cy="297600"/>
          </a:xfrm>
          <a:prstGeom prst="straightConnector1">
            <a:avLst/>
          </a:prstGeom>
          <a:noFill/>
          <a:ln cap="flat" cmpd="sng" w="9525">
            <a:solidFill>
              <a:schemeClr val="accent1"/>
            </a:solidFill>
            <a:prstDash val="solid"/>
            <a:miter lim="800000"/>
            <a:headEnd len="sm" w="sm" type="none"/>
            <a:tailEnd len="sm" w="sm" type="none"/>
          </a:ln>
        </p:spPr>
      </p:cxnSp>
      <p:cxnSp>
        <p:nvCxnSpPr>
          <p:cNvPr id="138" name="Google Shape;138;p4"/>
          <p:cNvCxnSpPr>
            <a:stCxn id="127" idx="6"/>
            <a:endCxn id="129" idx="2"/>
          </p:cNvCxnSpPr>
          <p:nvPr/>
        </p:nvCxnSpPr>
        <p:spPr>
          <a:xfrm flipH="1" rot="10800000">
            <a:off x="5299028" y="5729724"/>
            <a:ext cx="652800" cy="226200"/>
          </a:xfrm>
          <a:prstGeom prst="straightConnector1">
            <a:avLst/>
          </a:prstGeom>
          <a:noFill/>
          <a:ln cap="flat" cmpd="sng" w="9525">
            <a:solidFill>
              <a:schemeClr val="accent1"/>
            </a:solidFill>
            <a:prstDash val="solid"/>
            <a:miter lim="800000"/>
            <a:headEnd len="sm" w="sm" type="none"/>
            <a:tailEnd len="sm" w="sm" type="none"/>
          </a:ln>
        </p:spPr>
      </p:cxnSp>
      <p:cxnSp>
        <p:nvCxnSpPr>
          <p:cNvPr id="139" name="Google Shape;139;p4"/>
          <p:cNvCxnSpPr>
            <a:stCxn id="130" idx="2"/>
            <a:endCxn id="129" idx="6"/>
          </p:cNvCxnSpPr>
          <p:nvPr/>
        </p:nvCxnSpPr>
        <p:spPr>
          <a:xfrm flipH="1">
            <a:off x="6284524" y="4945333"/>
            <a:ext cx="652800" cy="784500"/>
          </a:xfrm>
          <a:prstGeom prst="straightConnector1">
            <a:avLst/>
          </a:prstGeom>
          <a:noFill/>
          <a:ln cap="flat" cmpd="sng" w="9525">
            <a:solidFill>
              <a:schemeClr val="accent1"/>
            </a:solidFill>
            <a:prstDash val="solid"/>
            <a:miter lim="800000"/>
            <a:headEnd len="sm" w="sm" type="none"/>
            <a:tailEnd len="sm" w="sm" type="none"/>
          </a:ln>
        </p:spPr>
      </p:cxnSp>
      <p:cxnSp>
        <p:nvCxnSpPr>
          <p:cNvPr id="140" name="Google Shape;140;p4"/>
          <p:cNvCxnSpPr>
            <a:stCxn id="131" idx="2"/>
            <a:endCxn id="129" idx="6"/>
          </p:cNvCxnSpPr>
          <p:nvPr/>
        </p:nvCxnSpPr>
        <p:spPr>
          <a:xfrm flipH="1">
            <a:off x="6284524" y="5432115"/>
            <a:ext cx="652800" cy="297600"/>
          </a:xfrm>
          <a:prstGeom prst="straightConnector1">
            <a:avLst/>
          </a:prstGeom>
          <a:noFill/>
          <a:ln cap="flat" cmpd="sng" w="9525">
            <a:solidFill>
              <a:schemeClr val="accent1"/>
            </a:solidFill>
            <a:prstDash val="solid"/>
            <a:miter lim="800000"/>
            <a:headEnd len="sm" w="sm" type="none"/>
            <a:tailEnd len="sm" w="sm" type="none"/>
          </a:ln>
        </p:spPr>
      </p:cxnSp>
      <p:cxnSp>
        <p:nvCxnSpPr>
          <p:cNvPr id="141" name="Google Shape;141;p4"/>
          <p:cNvCxnSpPr>
            <a:stCxn id="132" idx="2"/>
            <a:endCxn id="129" idx="6"/>
          </p:cNvCxnSpPr>
          <p:nvPr/>
        </p:nvCxnSpPr>
        <p:spPr>
          <a:xfrm rot="10800000">
            <a:off x="6284524" y="5729724"/>
            <a:ext cx="652800" cy="226200"/>
          </a:xfrm>
          <a:prstGeom prst="straightConnector1">
            <a:avLst/>
          </a:prstGeom>
          <a:noFill/>
          <a:ln cap="flat" cmpd="sng" w="9525">
            <a:solidFill>
              <a:schemeClr val="accent1"/>
            </a:solidFill>
            <a:prstDash val="solid"/>
            <a:miter lim="800000"/>
            <a:headEnd len="sm" w="sm" type="none"/>
            <a:tailEnd len="sm" w="sm" type="none"/>
          </a:ln>
        </p:spPr>
      </p:cxnSp>
      <p:cxnSp>
        <p:nvCxnSpPr>
          <p:cNvPr id="142" name="Google Shape;142;p4"/>
          <p:cNvCxnSpPr>
            <a:stCxn id="131" idx="2"/>
            <a:endCxn id="128" idx="6"/>
          </p:cNvCxnSpPr>
          <p:nvPr/>
        </p:nvCxnSpPr>
        <p:spPr>
          <a:xfrm rot="10800000">
            <a:off x="6284524" y="5179815"/>
            <a:ext cx="652800" cy="252300"/>
          </a:xfrm>
          <a:prstGeom prst="straightConnector1">
            <a:avLst/>
          </a:prstGeom>
          <a:noFill/>
          <a:ln cap="flat" cmpd="sng" w="9525">
            <a:solidFill>
              <a:schemeClr val="accent1"/>
            </a:solidFill>
            <a:prstDash val="solid"/>
            <a:miter lim="800000"/>
            <a:headEnd len="sm" w="sm" type="none"/>
            <a:tailEnd len="sm" w="sm" type="none"/>
          </a:ln>
        </p:spPr>
      </p:cxnSp>
      <p:cxnSp>
        <p:nvCxnSpPr>
          <p:cNvPr id="143" name="Google Shape;143;p4"/>
          <p:cNvCxnSpPr>
            <a:stCxn id="128" idx="6"/>
            <a:endCxn id="132" idx="2"/>
          </p:cNvCxnSpPr>
          <p:nvPr/>
        </p:nvCxnSpPr>
        <p:spPr>
          <a:xfrm>
            <a:off x="6284530" y="5179779"/>
            <a:ext cx="652800" cy="776100"/>
          </a:xfrm>
          <a:prstGeom prst="straightConnector1">
            <a:avLst/>
          </a:prstGeom>
          <a:noFill/>
          <a:ln cap="flat" cmpd="sng" w="9525">
            <a:solidFill>
              <a:schemeClr val="accent1"/>
            </a:solidFill>
            <a:prstDash val="solid"/>
            <a:miter lim="800000"/>
            <a:headEnd len="sm" w="sm" type="none"/>
            <a:tailEnd len="sm" w="sm" type="none"/>
          </a:ln>
        </p:spPr>
      </p:cxnSp>
      <p:cxnSp>
        <p:nvCxnSpPr>
          <p:cNvPr id="144" name="Google Shape;144;p4"/>
          <p:cNvCxnSpPr>
            <a:stCxn id="128" idx="6"/>
            <a:endCxn id="130" idx="2"/>
          </p:cNvCxnSpPr>
          <p:nvPr/>
        </p:nvCxnSpPr>
        <p:spPr>
          <a:xfrm flipH="1" rot="10800000">
            <a:off x="6284530" y="4945479"/>
            <a:ext cx="652800" cy="234300"/>
          </a:xfrm>
          <a:prstGeom prst="straightConnector1">
            <a:avLst/>
          </a:prstGeom>
          <a:noFill/>
          <a:ln cap="flat" cmpd="sng" w="9525">
            <a:solidFill>
              <a:schemeClr val="accent1"/>
            </a:solidFill>
            <a:prstDash val="solid"/>
            <a:miter lim="800000"/>
            <a:headEnd len="sm" w="sm" type="none"/>
            <a:tailEnd len="sm" w="sm" type="none"/>
          </a:ln>
        </p:spPr>
      </p:cxnSp>
      <p:sp>
        <p:nvSpPr>
          <p:cNvPr id="145" name="Google Shape;145;p4"/>
          <p:cNvSpPr txBox="1"/>
          <p:nvPr/>
        </p:nvSpPr>
        <p:spPr>
          <a:xfrm>
            <a:off x="4779544" y="6226797"/>
            <a:ext cx="666345"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Meiryo"/>
                <a:ea typeface="Meiryo"/>
                <a:cs typeface="Meiryo"/>
                <a:sym typeface="Meiryo"/>
              </a:rPr>
              <a:t>入力層</a:t>
            </a:r>
            <a:endParaRPr/>
          </a:p>
        </p:txBody>
      </p:sp>
      <p:sp>
        <p:nvSpPr>
          <p:cNvPr id="146" name="Google Shape;146;p4"/>
          <p:cNvSpPr txBox="1"/>
          <p:nvPr/>
        </p:nvSpPr>
        <p:spPr>
          <a:xfrm>
            <a:off x="6746110" y="6226797"/>
            <a:ext cx="666345"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Meiryo"/>
                <a:ea typeface="Meiryo"/>
                <a:cs typeface="Meiryo"/>
                <a:sym typeface="Meiryo"/>
              </a:rPr>
              <a:t>出力層</a:t>
            </a:r>
            <a:endParaRPr/>
          </a:p>
        </p:txBody>
      </p:sp>
      <p:sp>
        <p:nvSpPr>
          <p:cNvPr id="147" name="Google Shape;147;p4"/>
          <p:cNvSpPr/>
          <p:nvPr/>
        </p:nvSpPr>
        <p:spPr>
          <a:xfrm>
            <a:off x="5833569" y="4718992"/>
            <a:ext cx="588286" cy="1462440"/>
          </a:xfrm>
          <a:prstGeom prst="roundRect">
            <a:avLst>
              <a:gd fmla="val 16667" name="adj"/>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8" name="Google Shape;148;p4"/>
          <p:cNvSpPr txBox="1"/>
          <p:nvPr/>
        </p:nvSpPr>
        <p:spPr>
          <a:xfrm>
            <a:off x="5794539" y="6226007"/>
            <a:ext cx="666345"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100">
                <a:solidFill>
                  <a:schemeClr val="dk1"/>
                </a:solidFill>
                <a:latin typeface="Meiryo"/>
                <a:ea typeface="Meiryo"/>
                <a:cs typeface="Meiryo"/>
                <a:sym typeface="Meiryo"/>
              </a:rPr>
              <a:t>隠れ層</a:t>
            </a:r>
            <a:endParaRPr/>
          </a:p>
        </p:txBody>
      </p:sp>
      <p:sp>
        <p:nvSpPr>
          <p:cNvPr id="149" name="Google Shape;149;p4"/>
          <p:cNvSpPr/>
          <p:nvPr/>
        </p:nvSpPr>
        <p:spPr>
          <a:xfrm>
            <a:off x="8029216" y="5346524"/>
            <a:ext cx="1282700" cy="830440"/>
          </a:xfrm>
          <a:prstGeom prst="wedgeRoundRectCallout">
            <a:avLst>
              <a:gd fmla="val -177269" name="adj1"/>
              <a:gd fmla="val -26547" name="adj2"/>
              <a:gd fmla="val 16667" name="adj3"/>
            </a:avLst>
          </a:prstGeom>
          <a:solidFill>
            <a:schemeClr val="lt1"/>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Meiryo"/>
                <a:ea typeface="Meiryo"/>
                <a:cs typeface="Meiryo"/>
                <a:sym typeface="Meiryo"/>
              </a:rPr>
              <a:t>特徴表現</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5"/>
          <p:cNvSpPr txBox="1"/>
          <p:nvPr>
            <p:ph type="title"/>
          </p:nvPr>
        </p:nvSpPr>
        <p:spPr>
          <a:xfrm>
            <a:off x="83820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Meiryo"/>
              <a:buNone/>
            </a:pPr>
            <a:r>
              <a:rPr lang="en-US"/>
              <a:t>SimCLR</a:t>
            </a:r>
            <a:endParaRPr/>
          </a:p>
        </p:txBody>
      </p:sp>
      <p:sp>
        <p:nvSpPr>
          <p:cNvPr id="430" name="Google Shape;430;p35"/>
          <p:cNvSpPr txBox="1"/>
          <p:nvPr>
            <p:ph idx="1" type="body"/>
          </p:nvPr>
        </p:nvSpPr>
        <p:spPr>
          <a:xfrm>
            <a:off x="838200" y="1579418"/>
            <a:ext cx="10515600" cy="4597545"/>
          </a:xfrm>
          <a:prstGeom prst="rect">
            <a:avLst/>
          </a:prstGeom>
          <a:noFill/>
          <a:ln>
            <a:noFill/>
          </a:ln>
        </p:spPr>
        <p:txBody>
          <a:bodyPr anchorCtr="0" anchor="t" bIns="45700" lIns="91425" spcFirstLastPara="1" rIns="91425" wrap="square" tIns="45700">
            <a:normAutofit/>
          </a:bodyPr>
          <a:lstStyle/>
          <a:p>
            <a:pPr indent="-228600" lvl="0" marL="228600" rtl="0" algn="l">
              <a:lnSpc>
                <a:spcPct val="130000"/>
              </a:lnSpc>
              <a:spcBef>
                <a:spcPts val="0"/>
              </a:spcBef>
              <a:spcAft>
                <a:spcPts val="0"/>
              </a:spcAft>
              <a:buClr>
                <a:schemeClr val="dk1"/>
              </a:buClr>
              <a:buSzPts val="2000"/>
              <a:buFont typeface="Noto Sans Symbols"/>
              <a:buChar char="⮚"/>
            </a:pPr>
            <a:r>
              <a:rPr lang="en-US"/>
              <a:t>t(t’)~T：DAの集合Tからサンプルし、パッチに適用</a:t>
            </a:r>
            <a:endParaRPr/>
          </a:p>
          <a:p>
            <a:pPr indent="-228600" lvl="0" marL="228600" rtl="0" algn="l">
              <a:lnSpc>
                <a:spcPct val="130000"/>
              </a:lnSpc>
              <a:spcBef>
                <a:spcPts val="1000"/>
              </a:spcBef>
              <a:spcAft>
                <a:spcPts val="0"/>
              </a:spcAft>
              <a:buClr>
                <a:schemeClr val="dk1"/>
              </a:buClr>
              <a:buSzPts val="2000"/>
              <a:buFont typeface="Noto Sans Symbols"/>
              <a:buChar char="⮚"/>
            </a:pPr>
            <a:r>
              <a:rPr lang="en-US"/>
              <a:t>f(・)：エンコーダー。転移学習にも用いる埋め込み表現(2048次元ベクトル。正規化)を出力するネットワーク</a:t>
            </a:r>
            <a:endParaRPr/>
          </a:p>
          <a:p>
            <a:pPr indent="-228600" lvl="0" marL="228600" rtl="0" algn="l">
              <a:lnSpc>
                <a:spcPct val="130000"/>
              </a:lnSpc>
              <a:spcBef>
                <a:spcPts val="1000"/>
              </a:spcBef>
              <a:spcAft>
                <a:spcPts val="0"/>
              </a:spcAft>
              <a:buClr>
                <a:schemeClr val="dk1"/>
              </a:buClr>
              <a:buSzPts val="2000"/>
              <a:buFont typeface="Noto Sans Symbols"/>
              <a:buChar char="⮚"/>
            </a:pPr>
            <a:r>
              <a:rPr lang="en-US"/>
              <a:t>g(・)：CLで用いられる埋め込み表現を出力するネットワーク</a:t>
            </a:r>
            <a:endParaRPr/>
          </a:p>
          <a:p>
            <a:pPr indent="-101600" lvl="0" marL="228600" rtl="0" algn="l">
              <a:lnSpc>
                <a:spcPct val="130000"/>
              </a:lnSpc>
              <a:spcBef>
                <a:spcPts val="1000"/>
              </a:spcBef>
              <a:spcAft>
                <a:spcPts val="0"/>
              </a:spcAft>
              <a:buClr>
                <a:schemeClr val="dk1"/>
              </a:buClr>
              <a:buSzPts val="2000"/>
              <a:buFont typeface="Noto Sans Symbols"/>
              <a:buNone/>
            </a:pPr>
            <a:r>
              <a:t/>
            </a:r>
            <a:endParaRPr/>
          </a:p>
        </p:txBody>
      </p:sp>
      <p:sp>
        <p:nvSpPr>
          <p:cNvPr id="431" name="Google Shape;431;p35"/>
          <p:cNvSpPr txBox="1"/>
          <p:nvPr>
            <p:ph idx="10" type="dt"/>
          </p:nvPr>
        </p:nvSpPr>
        <p:spPr>
          <a:xfrm>
            <a:off x="838200" y="6492875"/>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2021/5/10</a:t>
            </a:r>
            <a:endParaRPr/>
          </a:p>
        </p:txBody>
      </p:sp>
      <p:sp>
        <p:nvSpPr>
          <p:cNvPr id="432" name="Google Shape;432;p35"/>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a:t>
            </a:r>
            <a:endParaRPr/>
          </a:p>
        </p:txBody>
      </p:sp>
      <p:pic>
        <p:nvPicPr>
          <p:cNvPr descr="ダイアグラム&#10;&#10;自動的に生成された説明" id="433" name="Google Shape;433;p35"/>
          <p:cNvPicPr preferRelativeResize="0"/>
          <p:nvPr/>
        </p:nvPicPr>
        <p:blipFill rotWithShape="1">
          <a:blip r:embed="rId3">
            <a:alphaModFix/>
          </a:blip>
          <a:srcRect b="0" l="0" r="0" t="0"/>
          <a:stretch/>
        </p:blipFill>
        <p:spPr>
          <a:xfrm>
            <a:off x="4231579" y="3527331"/>
            <a:ext cx="4009380" cy="314810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36"/>
          <p:cNvSpPr txBox="1"/>
          <p:nvPr>
            <p:ph type="title"/>
          </p:nvPr>
        </p:nvSpPr>
        <p:spPr>
          <a:xfrm>
            <a:off x="83820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Meiryo"/>
              <a:buNone/>
            </a:pPr>
            <a:r>
              <a:rPr lang="en-US"/>
              <a:t>SimCLR</a:t>
            </a:r>
            <a:endParaRPr/>
          </a:p>
        </p:txBody>
      </p:sp>
      <p:sp>
        <p:nvSpPr>
          <p:cNvPr id="439" name="Google Shape;439;p36"/>
          <p:cNvSpPr txBox="1"/>
          <p:nvPr>
            <p:ph idx="1" type="body"/>
          </p:nvPr>
        </p:nvSpPr>
        <p:spPr>
          <a:xfrm>
            <a:off x="838200" y="1579418"/>
            <a:ext cx="11113546" cy="4597545"/>
          </a:xfrm>
          <a:prstGeom prst="rect">
            <a:avLst/>
          </a:prstGeom>
          <a:noFill/>
          <a:ln>
            <a:noFill/>
          </a:ln>
        </p:spPr>
        <p:txBody>
          <a:bodyPr anchorCtr="0" anchor="t" bIns="45700" lIns="91425" spcFirstLastPara="1" rIns="91425" wrap="square" tIns="45700">
            <a:noAutofit/>
          </a:bodyPr>
          <a:lstStyle/>
          <a:p>
            <a:pPr indent="-228600" lvl="0" marL="228600" rtl="0" algn="l">
              <a:lnSpc>
                <a:spcPct val="130000"/>
              </a:lnSpc>
              <a:spcBef>
                <a:spcPts val="0"/>
              </a:spcBef>
              <a:spcAft>
                <a:spcPts val="0"/>
              </a:spcAft>
              <a:buClr>
                <a:schemeClr val="dk1"/>
              </a:buClr>
              <a:buSzPts val="2000"/>
              <a:buFont typeface="Noto Sans Symbols"/>
              <a:buChar char="⮚"/>
            </a:pPr>
            <a:r>
              <a:rPr lang="en-US"/>
              <a:t>損失関数：Normalized Temperature Cross Entropy(NTXent)</a:t>
            </a:r>
            <a:endParaRPr/>
          </a:p>
          <a:p>
            <a:pPr indent="-101600" lvl="0" marL="228600" rtl="0" algn="l">
              <a:lnSpc>
                <a:spcPct val="130000"/>
              </a:lnSpc>
              <a:spcBef>
                <a:spcPts val="1000"/>
              </a:spcBef>
              <a:spcAft>
                <a:spcPts val="0"/>
              </a:spcAft>
              <a:buClr>
                <a:schemeClr val="dk1"/>
              </a:buClr>
              <a:buSzPts val="2000"/>
              <a:buFont typeface="Noto Sans Symbols"/>
              <a:buNone/>
            </a:pPr>
            <a:r>
              <a:t/>
            </a:r>
            <a:endParaRPr/>
          </a:p>
          <a:p>
            <a:pPr indent="-101600" lvl="0" marL="228600" rtl="0" algn="l">
              <a:lnSpc>
                <a:spcPct val="130000"/>
              </a:lnSpc>
              <a:spcBef>
                <a:spcPts val="1000"/>
              </a:spcBef>
              <a:spcAft>
                <a:spcPts val="0"/>
              </a:spcAft>
              <a:buClr>
                <a:schemeClr val="dk1"/>
              </a:buClr>
              <a:buSzPts val="2000"/>
              <a:buFont typeface="Noto Sans Symbols"/>
              <a:buNone/>
            </a:pPr>
            <a:r>
              <a:t/>
            </a:r>
            <a:endParaRPr/>
          </a:p>
          <a:p>
            <a:pPr indent="-228600" lvl="0" marL="228600" rtl="0" algn="l">
              <a:lnSpc>
                <a:spcPct val="130000"/>
              </a:lnSpc>
              <a:spcBef>
                <a:spcPts val="1000"/>
              </a:spcBef>
              <a:spcAft>
                <a:spcPts val="0"/>
              </a:spcAft>
              <a:buClr>
                <a:schemeClr val="dk1"/>
              </a:buClr>
              <a:buSzPts val="2000"/>
              <a:buFont typeface="Noto Sans Symbols"/>
              <a:buChar char="⮚"/>
            </a:pPr>
            <a:r>
              <a:rPr lang="en-US"/>
              <a:t>Iはバッチ内の画像全て(アンカーのDAと、別のDAで2N個)</a:t>
            </a:r>
            <a:endParaRPr/>
          </a:p>
          <a:p>
            <a:pPr indent="-228600" lvl="0" marL="228600" rtl="0" algn="l">
              <a:lnSpc>
                <a:spcPct val="130000"/>
              </a:lnSpc>
              <a:spcBef>
                <a:spcPts val="1000"/>
              </a:spcBef>
              <a:spcAft>
                <a:spcPts val="0"/>
              </a:spcAft>
              <a:buClr>
                <a:schemeClr val="dk1"/>
              </a:buClr>
              <a:buSzPts val="2000"/>
              <a:buFont typeface="Noto Sans Symbols"/>
              <a:buChar char="⮚"/>
            </a:pPr>
            <a:r>
              <a:rPr lang="en-US"/>
              <a:t>AはI/iつまり、アンカーi以外の画像全て</a:t>
            </a:r>
            <a:endParaRPr/>
          </a:p>
          <a:p>
            <a:pPr indent="-228600" lvl="0" marL="228600" rtl="0" algn="l">
              <a:lnSpc>
                <a:spcPct val="130000"/>
              </a:lnSpc>
              <a:spcBef>
                <a:spcPts val="1000"/>
              </a:spcBef>
              <a:spcAft>
                <a:spcPts val="0"/>
              </a:spcAft>
              <a:buClr>
                <a:schemeClr val="dk1"/>
              </a:buClr>
              <a:buSzPts val="2000"/>
              <a:buFont typeface="Noto Sans Symbols"/>
              <a:buChar char="⮚"/>
            </a:pPr>
            <a:r>
              <a:rPr lang="en-US"/>
              <a:t>zは画像の埋め込み表現</a:t>
            </a:r>
            <a:endParaRPr/>
          </a:p>
          <a:p>
            <a:pPr indent="-228600" lvl="0" marL="228600" rtl="0" algn="l">
              <a:lnSpc>
                <a:spcPct val="130000"/>
              </a:lnSpc>
              <a:spcBef>
                <a:spcPts val="1000"/>
              </a:spcBef>
              <a:spcAft>
                <a:spcPts val="0"/>
              </a:spcAft>
              <a:buClr>
                <a:schemeClr val="dk1"/>
              </a:buClr>
              <a:buSzPts val="2000"/>
              <a:buFont typeface="Noto Sans Symbols"/>
              <a:buChar char="⮚"/>
            </a:pPr>
            <a:r>
              <a:rPr lang="en-US"/>
              <a:t>τは温度</a:t>
            </a:r>
            <a:endParaRPr/>
          </a:p>
          <a:p>
            <a:pPr indent="-101600" lvl="0" marL="228600" rtl="0" algn="l">
              <a:lnSpc>
                <a:spcPct val="130000"/>
              </a:lnSpc>
              <a:spcBef>
                <a:spcPts val="1000"/>
              </a:spcBef>
              <a:spcAft>
                <a:spcPts val="0"/>
              </a:spcAft>
              <a:buClr>
                <a:schemeClr val="dk1"/>
              </a:buClr>
              <a:buSzPts val="2000"/>
              <a:buFont typeface="Noto Sans Symbols"/>
              <a:buNone/>
            </a:pPr>
            <a:r>
              <a:t/>
            </a:r>
            <a:endParaRPr/>
          </a:p>
          <a:p>
            <a:pPr indent="-228600" lvl="0" marL="228600" rtl="0" algn="l">
              <a:lnSpc>
                <a:spcPct val="130000"/>
              </a:lnSpc>
              <a:spcBef>
                <a:spcPts val="1000"/>
              </a:spcBef>
              <a:spcAft>
                <a:spcPts val="0"/>
              </a:spcAft>
              <a:buClr>
                <a:schemeClr val="dk1"/>
              </a:buClr>
              <a:buSzPts val="2000"/>
              <a:buFont typeface="Noto Sans Symbols"/>
              <a:buChar char="⮚"/>
            </a:pPr>
            <a:r>
              <a:rPr lang="en-US"/>
              <a:t>zの内積に温度付ソフトマックスを適用している→</a:t>
            </a:r>
            <a:r>
              <a:rPr lang="en-US" u="sng">
                <a:solidFill>
                  <a:srgbClr val="FF0000"/>
                </a:solidFill>
              </a:rPr>
              <a:t>アンカーとその正例の内積を大きくしたい</a:t>
            </a:r>
            <a:endParaRPr u="sng">
              <a:solidFill>
                <a:srgbClr val="FF0000"/>
              </a:solidFill>
            </a:endParaRPr>
          </a:p>
        </p:txBody>
      </p:sp>
      <p:sp>
        <p:nvSpPr>
          <p:cNvPr id="440" name="Google Shape;440;p36"/>
          <p:cNvSpPr txBox="1"/>
          <p:nvPr>
            <p:ph idx="10" type="dt"/>
          </p:nvPr>
        </p:nvSpPr>
        <p:spPr>
          <a:xfrm>
            <a:off x="838200" y="6492875"/>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2021/5/10</a:t>
            </a:r>
            <a:endParaRPr/>
          </a:p>
        </p:txBody>
      </p:sp>
      <p:sp>
        <p:nvSpPr>
          <p:cNvPr id="441" name="Google Shape;441;p36"/>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a:t>
            </a:r>
            <a:endParaRPr/>
          </a:p>
        </p:txBody>
      </p:sp>
      <p:pic>
        <p:nvPicPr>
          <p:cNvPr descr="テキスト, ロゴ&#10;&#10;中程度の精度で自動的に生成された説明" id="442" name="Google Shape;442;p36"/>
          <p:cNvPicPr preferRelativeResize="0"/>
          <p:nvPr/>
        </p:nvPicPr>
        <p:blipFill rotWithShape="1">
          <a:blip r:embed="rId3">
            <a:alphaModFix/>
          </a:blip>
          <a:srcRect b="0" l="0" r="0" t="0"/>
          <a:stretch/>
        </p:blipFill>
        <p:spPr>
          <a:xfrm>
            <a:off x="2051722" y="2205318"/>
            <a:ext cx="5345357" cy="925158"/>
          </a:xfrm>
          <a:prstGeom prst="rect">
            <a:avLst/>
          </a:prstGeom>
          <a:noFill/>
          <a:ln>
            <a:noFill/>
          </a:ln>
        </p:spPr>
      </p:pic>
      <p:pic>
        <p:nvPicPr>
          <p:cNvPr id="443" name="Google Shape;443;p36"/>
          <p:cNvPicPr preferRelativeResize="0"/>
          <p:nvPr/>
        </p:nvPicPr>
        <p:blipFill rotWithShape="1">
          <a:blip r:embed="rId4">
            <a:alphaModFix/>
          </a:blip>
          <a:srcRect b="0" l="0" r="0" t="0"/>
          <a:stretch/>
        </p:blipFill>
        <p:spPr>
          <a:xfrm>
            <a:off x="8610600" y="2120174"/>
            <a:ext cx="3389416" cy="351603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37"/>
          <p:cNvSpPr txBox="1"/>
          <p:nvPr>
            <p:ph type="title"/>
          </p:nvPr>
        </p:nvSpPr>
        <p:spPr>
          <a:xfrm>
            <a:off x="83820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Meiryo"/>
              <a:buNone/>
            </a:pPr>
            <a:r>
              <a:rPr lang="en-US"/>
              <a:t>問題点</a:t>
            </a:r>
            <a:endParaRPr/>
          </a:p>
        </p:txBody>
      </p:sp>
      <p:sp>
        <p:nvSpPr>
          <p:cNvPr id="449" name="Google Shape;449;p37"/>
          <p:cNvSpPr txBox="1"/>
          <p:nvPr>
            <p:ph idx="1" type="body"/>
          </p:nvPr>
        </p:nvSpPr>
        <p:spPr>
          <a:xfrm>
            <a:off x="838200" y="1579418"/>
            <a:ext cx="10515600" cy="4597545"/>
          </a:xfrm>
          <a:prstGeom prst="rect">
            <a:avLst/>
          </a:prstGeom>
          <a:noFill/>
          <a:ln>
            <a:noFill/>
          </a:ln>
        </p:spPr>
        <p:txBody>
          <a:bodyPr anchorCtr="0" anchor="t" bIns="45700" lIns="91425" spcFirstLastPara="1" rIns="91425" wrap="square" tIns="45700">
            <a:normAutofit/>
          </a:bodyPr>
          <a:lstStyle/>
          <a:p>
            <a:pPr indent="-228600" lvl="0" marL="228600" rtl="0" algn="l">
              <a:lnSpc>
                <a:spcPct val="130000"/>
              </a:lnSpc>
              <a:spcBef>
                <a:spcPts val="0"/>
              </a:spcBef>
              <a:spcAft>
                <a:spcPts val="0"/>
              </a:spcAft>
              <a:buClr>
                <a:schemeClr val="dk1"/>
              </a:buClr>
              <a:buSzPts val="2000"/>
              <a:buFont typeface="Noto Sans Symbols"/>
              <a:buChar char="⮚"/>
            </a:pPr>
            <a:r>
              <a:rPr lang="en-US"/>
              <a:t>アンカーとそのDAは類似性を持つが…</a:t>
            </a:r>
            <a:endParaRPr/>
          </a:p>
          <a:p>
            <a:pPr indent="-228600" lvl="0" marL="228600" rtl="0" algn="l">
              <a:lnSpc>
                <a:spcPct val="130000"/>
              </a:lnSpc>
              <a:spcBef>
                <a:spcPts val="1000"/>
              </a:spcBef>
              <a:spcAft>
                <a:spcPts val="0"/>
              </a:spcAft>
              <a:buClr>
                <a:schemeClr val="dk1"/>
              </a:buClr>
              <a:buSzPts val="2000"/>
              <a:buFont typeface="Noto Sans Symbols"/>
              <a:buChar char="⮚"/>
            </a:pPr>
            <a:r>
              <a:rPr lang="en-US"/>
              <a:t>同じ犬でもラベルを使わないから負例になっちゃう</a:t>
            </a:r>
            <a:endParaRPr/>
          </a:p>
          <a:p>
            <a:pPr indent="-101600" lvl="0" marL="228600" rtl="0" algn="l">
              <a:lnSpc>
                <a:spcPct val="130000"/>
              </a:lnSpc>
              <a:spcBef>
                <a:spcPts val="1000"/>
              </a:spcBef>
              <a:spcAft>
                <a:spcPts val="0"/>
              </a:spcAft>
              <a:buClr>
                <a:schemeClr val="dk1"/>
              </a:buClr>
              <a:buSzPts val="2000"/>
              <a:buFont typeface="Noto Sans Symbols"/>
              <a:buNone/>
            </a:pPr>
            <a:r>
              <a:t/>
            </a:r>
            <a:endParaRPr/>
          </a:p>
          <a:p>
            <a:pPr indent="-228600" lvl="0" marL="228600" rtl="0" algn="l">
              <a:lnSpc>
                <a:spcPct val="130000"/>
              </a:lnSpc>
              <a:spcBef>
                <a:spcPts val="1000"/>
              </a:spcBef>
              <a:spcAft>
                <a:spcPts val="0"/>
              </a:spcAft>
              <a:buClr>
                <a:schemeClr val="dk1"/>
              </a:buClr>
              <a:buSzPts val="2000"/>
              <a:buFont typeface="Noto Sans Symbols"/>
              <a:buChar char="⮚"/>
            </a:pPr>
            <a:r>
              <a:rPr lang="en-US"/>
              <a:t>教師ありCLではこれを解決！</a:t>
            </a:r>
            <a:endParaRPr/>
          </a:p>
          <a:p>
            <a:pPr indent="-101600" lvl="0" marL="228600" rtl="0" algn="l">
              <a:lnSpc>
                <a:spcPct val="130000"/>
              </a:lnSpc>
              <a:spcBef>
                <a:spcPts val="1000"/>
              </a:spcBef>
              <a:spcAft>
                <a:spcPts val="0"/>
              </a:spcAft>
              <a:buClr>
                <a:schemeClr val="dk1"/>
              </a:buClr>
              <a:buSzPts val="2000"/>
              <a:buFont typeface="Noto Sans Symbols"/>
              <a:buNone/>
            </a:pPr>
            <a:r>
              <a:t/>
            </a:r>
            <a:endParaRPr/>
          </a:p>
        </p:txBody>
      </p:sp>
      <p:sp>
        <p:nvSpPr>
          <p:cNvPr id="450" name="Google Shape;450;p37"/>
          <p:cNvSpPr txBox="1"/>
          <p:nvPr>
            <p:ph idx="10" type="dt"/>
          </p:nvPr>
        </p:nvSpPr>
        <p:spPr>
          <a:xfrm>
            <a:off x="838200" y="6492875"/>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2021/5/10</a:t>
            </a:r>
            <a:endParaRPr/>
          </a:p>
        </p:txBody>
      </p:sp>
      <p:sp>
        <p:nvSpPr>
          <p:cNvPr id="451" name="Google Shape;451;p37"/>
          <p:cNvSpPr txBox="1"/>
          <p:nvPr>
            <p:ph idx="12" type="sldNum"/>
          </p:nvPr>
        </p:nvSpPr>
        <p:spPr>
          <a:xfrm>
            <a:off x="8610600" y="6481445"/>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a:t>
            </a:r>
            <a:endParaRPr/>
          </a:p>
        </p:txBody>
      </p:sp>
      <p:pic>
        <p:nvPicPr>
          <p:cNvPr id="452" name="Google Shape;452;p37"/>
          <p:cNvPicPr preferRelativeResize="0"/>
          <p:nvPr/>
        </p:nvPicPr>
        <p:blipFill rotWithShape="1">
          <a:blip r:embed="rId3">
            <a:alphaModFix/>
          </a:blip>
          <a:srcRect b="0" l="0" r="0" t="0"/>
          <a:stretch/>
        </p:blipFill>
        <p:spPr>
          <a:xfrm>
            <a:off x="8610600" y="2120174"/>
            <a:ext cx="3389416" cy="351603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38"/>
          <p:cNvSpPr txBox="1"/>
          <p:nvPr>
            <p:ph type="title"/>
          </p:nvPr>
        </p:nvSpPr>
        <p:spPr>
          <a:xfrm>
            <a:off x="83820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Meiryo"/>
              <a:buNone/>
            </a:pPr>
            <a:r>
              <a:rPr lang="en-US"/>
              <a:t>教師ありCL</a:t>
            </a:r>
            <a:endParaRPr/>
          </a:p>
        </p:txBody>
      </p:sp>
      <p:sp>
        <p:nvSpPr>
          <p:cNvPr id="458" name="Google Shape;458;p38"/>
          <p:cNvSpPr txBox="1"/>
          <p:nvPr>
            <p:ph idx="1" type="body"/>
          </p:nvPr>
        </p:nvSpPr>
        <p:spPr>
          <a:xfrm>
            <a:off x="838200" y="1579418"/>
            <a:ext cx="10515600" cy="4597545"/>
          </a:xfrm>
          <a:prstGeom prst="rect">
            <a:avLst/>
          </a:prstGeom>
          <a:noFill/>
          <a:ln>
            <a:noFill/>
          </a:ln>
        </p:spPr>
        <p:txBody>
          <a:bodyPr anchorCtr="0" anchor="t" bIns="45700" lIns="91425" spcFirstLastPara="1" rIns="91425" wrap="square" tIns="45700">
            <a:normAutofit/>
          </a:bodyPr>
          <a:lstStyle/>
          <a:p>
            <a:pPr indent="-228600" lvl="0" marL="228600" rtl="0" algn="l">
              <a:lnSpc>
                <a:spcPct val="130000"/>
              </a:lnSpc>
              <a:spcBef>
                <a:spcPts val="0"/>
              </a:spcBef>
              <a:spcAft>
                <a:spcPts val="0"/>
              </a:spcAft>
              <a:buClr>
                <a:schemeClr val="dk1"/>
              </a:buClr>
              <a:buSzPts val="2000"/>
              <a:buFont typeface="Noto Sans Symbols"/>
              <a:buChar char="⮚"/>
            </a:pPr>
            <a:r>
              <a:rPr lang="en-US"/>
              <a:t>同じラベルの画像とそのDAを正例とするように学習</a:t>
            </a:r>
            <a:endParaRPr/>
          </a:p>
          <a:p>
            <a:pPr indent="-228600" lvl="0" marL="228600" rtl="0" algn="l">
              <a:lnSpc>
                <a:spcPct val="130000"/>
              </a:lnSpc>
              <a:spcBef>
                <a:spcPts val="1000"/>
              </a:spcBef>
              <a:spcAft>
                <a:spcPts val="0"/>
              </a:spcAft>
              <a:buClr>
                <a:schemeClr val="dk1"/>
              </a:buClr>
              <a:buSzPts val="2000"/>
              <a:buFont typeface="Noto Sans Symbols"/>
              <a:buChar char="⮚"/>
            </a:pPr>
            <a:r>
              <a:rPr lang="en-US"/>
              <a:t>損失関数は以下のとおり</a:t>
            </a:r>
            <a:endParaRPr/>
          </a:p>
          <a:p>
            <a:pPr indent="-101600" lvl="0" marL="228600" rtl="0" algn="l">
              <a:lnSpc>
                <a:spcPct val="130000"/>
              </a:lnSpc>
              <a:spcBef>
                <a:spcPts val="1000"/>
              </a:spcBef>
              <a:spcAft>
                <a:spcPts val="0"/>
              </a:spcAft>
              <a:buClr>
                <a:schemeClr val="dk1"/>
              </a:buClr>
              <a:buSzPts val="2000"/>
              <a:buFont typeface="Noto Sans Symbols"/>
              <a:buNone/>
            </a:pPr>
            <a:r>
              <a:t/>
            </a:r>
            <a:endParaRPr/>
          </a:p>
          <a:p>
            <a:pPr indent="-101600" lvl="0" marL="228600" rtl="0" algn="l">
              <a:lnSpc>
                <a:spcPct val="130000"/>
              </a:lnSpc>
              <a:spcBef>
                <a:spcPts val="1000"/>
              </a:spcBef>
              <a:spcAft>
                <a:spcPts val="0"/>
              </a:spcAft>
              <a:buClr>
                <a:schemeClr val="dk1"/>
              </a:buClr>
              <a:buSzPts val="2000"/>
              <a:buFont typeface="Noto Sans Symbols"/>
              <a:buNone/>
            </a:pPr>
            <a:r>
              <a:t/>
            </a:r>
            <a:endParaRPr/>
          </a:p>
          <a:p>
            <a:pPr indent="-228600" lvl="0" marL="228600" rtl="0" algn="l">
              <a:lnSpc>
                <a:spcPct val="130000"/>
              </a:lnSpc>
              <a:spcBef>
                <a:spcPts val="1000"/>
              </a:spcBef>
              <a:spcAft>
                <a:spcPts val="0"/>
              </a:spcAft>
              <a:buClr>
                <a:schemeClr val="dk1"/>
              </a:buClr>
              <a:buSzPts val="2000"/>
              <a:buFont typeface="Noto Sans Symbols"/>
              <a:buChar char="⮚"/>
            </a:pPr>
            <a:r>
              <a:rPr lang="en-US"/>
              <a:t>P(i)はアンカーiと同じラベルの正例</a:t>
            </a:r>
            <a:endParaRPr/>
          </a:p>
          <a:p>
            <a:pPr indent="-228600" lvl="0" marL="228600" rtl="0" algn="l">
              <a:lnSpc>
                <a:spcPct val="130000"/>
              </a:lnSpc>
              <a:spcBef>
                <a:spcPts val="1000"/>
              </a:spcBef>
              <a:spcAft>
                <a:spcPts val="0"/>
              </a:spcAft>
              <a:buClr>
                <a:schemeClr val="dk1"/>
              </a:buClr>
              <a:buSzPts val="2000"/>
              <a:buFont typeface="Noto Sans Symbols"/>
              <a:buChar char="⮚"/>
            </a:pPr>
            <a:r>
              <a:rPr lang="en-US"/>
              <a:t>SimCLRのNTXentにラベル毎の平均と取っている</a:t>
            </a:r>
            <a:endParaRPr/>
          </a:p>
          <a:p>
            <a:pPr indent="0" lvl="0" marL="0" rtl="0" algn="l">
              <a:lnSpc>
                <a:spcPct val="130000"/>
              </a:lnSpc>
              <a:spcBef>
                <a:spcPts val="1000"/>
              </a:spcBef>
              <a:spcAft>
                <a:spcPts val="0"/>
              </a:spcAft>
              <a:buClr>
                <a:schemeClr val="dk1"/>
              </a:buClr>
              <a:buSzPts val="2000"/>
              <a:buNone/>
            </a:pPr>
            <a:r>
              <a:rPr lang="en-US" u="sng"/>
              <a:t>問題点</a:t>
            </a:r>
            <a:endParaRPr u="sng"/>
          </a:p>
          <a:p>
            <a:pPr indent="-228600" lvl="1" marL="685800" rtl="0" algn="l">
              <a:lnSpc>
                <a:spcPct val="130000"/>
              </a:lnSpc>
              <a:spcBef>
                <a:spcPts val="500"/>
              </a:spcBef>
              <a:spcAft>
                <a:spcPts val="0"/>
              </a:spcAft>
              <a:buClr>
                <a:schemeClr val="dk1"/>
              </a:buClr>
              <a:buSzPts val="1800"/>
              <a:buChar char="◆"/>
            </a:pPr>
            <a:r>
              <a:rPr lang="en-US"/>
              <a:t>バッチサイズ：2048くらいがちょうどいい(でかい)</a:t>
            </a:r>
            <a:endParaRPr/>
          </a:p>
          <a:p>
            <a:pPr indent="-228600" lvl="1" marL="685800" rtl="0" algn="l">
              <a:lnSpc>
                <a:spcPct val="130000"/>
              </a:lnSpc>
              <a:spcBef>
                <a:spcPts val="500"/>
              </a:spcBef>
              <a:spcAft>
                <a:spcPts val="0"/>
              </a:spcAft>
              <a:buClr>
                <a:schemeClr val="dk1"/>
              </a:buClr>
              <a:buSzPts val="1800"/>
              <a:buChar char="◆"/>
            </a:pPr>
            <a:r>
              <a:rPr lang="en-US"/>
              <a:t>転移学習では、SimCLRやクロスエントロピーと拮抗している</a:t>
            </a:r>
            <a:endParaRPr/>
          </a:p>
        </p:txBody>
      </p:sp>
      <p:sp>
        <p:nvSpPr>
          <p:cNvPr id="459" name="Google Shape;459;p38"/>
          <p:cNvSpPr txBox="1"/>
          <p:nvPr>
            <p:ph idx="10" type="dt"/>
          </p:nvPr>
        </p:nvSpPr>
        <p:spPr>
          <a:xfrm>
            <a:off x="838200" y="6492875"/>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2021/5/10</a:t>
            </a:r>
            <a:endParaRPr/>
          </a:p>
        </p:txBody>
      </p:sp>
      <p:sp>
        <p:nvSpPr>
          <p:cNvPr id="460" name="Google Shape;460;p38"/>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a:t>
            </a:r>
            <a:endParaRPr/>
          </a:p>
        </p:txBody>
      </p:sp>
      <p:pic>
        <p:nvPicPr>
          <p:cNvPr id="461" name="Google Shape;461;p38"/>
          <p:cNvPicPr preferRelativeResize="0"/>
          <p:nvPr/>
        </p:nvPicPr>
        <p:blipFill rotWithShape="1">
          <a:blip r:embed="rId3">
            <a:alphaModFix/>
          </a:blip>
          <a:srcRect b="0" l="0" r="0" t="0"/>
          <a:stretch/>
        </p:blipFill>
        <p:spPr>
          <a:xfrm>
            <a:off x="1206624" y="2743117"/>
            <a:ext cx="5970705" cy="709633"/>
          </a:xfrm>
          <a:prstGeom prst="rect">
            <a:avLst/>
          </a:prstGeom>
          <a:noFill/>
          <a:ln>
            <a:noFill/>
          </a:ln>
        </p:spPr>
      </p:pic>
      <p:pic>
        <p:nvPicPr>
          <p:cNvPr descr="犬の写真のコラージュ&#10;&#10;自動的に生成された説明" id="462" name="Google Shape;462;p38"/>
          <p:cNvPicPr preferRelativeResize="0"/>
          <p:nvPr/>
        </p:nvPicPr>
        <p:blipFill rotWithShape="1">
          <a:blip r:embed="rId4">
            <a:alphaModFix/>
          </a:blip>
          <a:srcRect b="0" l="0" r="0" t="0"/>
          <a:stretch/>
        </p:blipFill>
        <p:spPr>
          <a:xfrm>
            <a:off x="8271718" y="2120174"/>
            <a:ext cx="3751801" cy="351603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39"/>
          <p:cNvSpPr txBox="1"/>
          <p:nvPr>
            <p:ph type="title"/>
          </p:nvPr>
        </p:nvSpPr>
        <p:spPr>
          <a:xfrm>
            <a:off x="83820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Meiryo"/>
              <a:buNone/>
            </a:pPr>
            <a:r>
              <a:rPr lang="en-US"/>
              <a:t>解説ページ</a:t>
            </a:r>
            <a:endParaRPr/>
          </a:p>
        </p:txBody>
      </p:sp>
      <p:sp>
        <p:nvSpPr>
          <p:cNvPr id="468" name="Google Shape;468;p39"/>
          <p:cNvSpPr txBox="1"/>
          <p:nvPr>
            <p:ph idx="1" type="body"/>
          </p:nvPr>
        </p:nvSpPr>
        <p:spPr>
          <a:xfrm>
            <a:off x="838200" y="1579418"/>
            <a:ext cx="10515600" cy="4597545"/>
          </a:xfrm>
          <a:prstGeom prst="rect">
            <a:avLst/>
          </a:prstGeom>
          <a:noFill/>
          <a:ln>
            <a:noFill/>
          </a:ln>
        </p:spPr>
        <p:txBody>
          <a:bodyPr anchorCtr="0" anchor="t" bIns="45700" lIns="91425" spcFirstLastPara="1" rIns="91425" wrap="square" tIns="45700">
            <a:normAutofit/>
          </a:bodyPr>
          <a:lstStyle/>
          <a:p>
            <a:pPr indent="-228600" lvl="0" marL="228600" rtl="0" algn="l">
              <a:lnSpc>
                <a:spcPct val="130000"/>
              </a:lnSpc>
              <a:spcBef>
                <a:spcPts val="0"/>
              </a:spcBef>
              <a:spcAft>
                <a:spcPts val="0"/>
              </a:spcAft>
              <a:buClr>
                <a:schemeClr val="dk1"/>
              </a:buClr>
              <a:buSzPts val="1600"/>
              <a:buFont typeface="Noto Sans Symbols"/>
              <a:buChar char="⮚"/>
            </a:pPr>
            <a:r>
              <a:rPr lang="en-US" sz="1600" u="sng">
                <a:solidFill>
                  <a:schemeClr val="hlink"/>
                </a:solidFill>
                <a:hlinkClick r:id="rId3"/>
              </a:rPr>
              <a:t>https://ai-scholar.tech/articles/image-recognition/contrastive-learning-simclr-moco-2020-2</a:t>
            </a:r>
            <a:endParaRPr sz="1600"/>
          </a:p>
          <a:p>
            <a:pPr indent="-228600" lvl="1" marL="685800" rtl="0" algn="l">
              <a:lnSpc>
                <a:spcPct val="130000"/>
              </a:lnSpc>
              <a:spcBef>
                <a:spcPts val="500"/>
              </a:spcBef>
              <a:spcAft>
                <a:spcPts val="0"/>
              </a:spcAft>
              <a:buClr>
                <a:schemeClr val="dk1"/>
              </a:buClr>
              <a:buSzPts val="1400"/>
              <a:buChar char="◆"/>
            </a:pPr>
            <a:r>
              <a:rPr lang="en-US" sz="1400"/>
              <a:t>SimCLR、Mocoの解説</a:t>
            </a:r>
            <a:endParaRPr sz="1400"/>
          </a:p>
          <a:p>
            <a:pPr indent="-228600" lvl="0" marL="228600" rtl="0" algn="l">
              <a:lnSpc>
                <a:spcPct val="130000"/>
              </a:lnSpc>
              <a:spcBef>
                <a:spcPts val="1000"/>
              </a:spcBef>
              <a:spcAft>
                <a:spcPts val="0"/>
              </a:spcAft>
              <a:buClr>
                <a:schemeClr val="dk1"/>
              </a:buClr>
              <a:buSzPts val="1600"/>
              <a:buFont typeface="Noto Sans Symbols"/>
              <a:buChar char="⮚"/>
            </a:pPr>
            <a:r>
              <a:rPr lang="en-US" sz="1600" u="sng">
                <a:solidFill>
                  <a:schemeClr val="hlink"/>
                </a:solidFill>
                <a:hlinkClick r:id="rId4"/>
              </a:rPr>
              <a:t>https://ai-scholar.tech/articles/image-recognition/contrastive-learning-2020-3</a:t>
            </a:r>
            <a:endParaRPr sz="1600"/>
          </a:p>
          <a:p>
            <a:pPr indent="-228600" lvl="1" marL="685800" rtl="0" algn="l">
              <a:lnSpc>
                <a:spcPct val="130000"/>
              </a:lnSpc>
              <a:spcBef>
                <a:spcPts val="500"/>
              </a:spcBef>
              <a:spcAft>
                <a:spcPts val="0"/>
              </a:spcAft>
              <a:buClr>
                <a:schemeClr val="dk1"/>
              </a:buClr>
              <a:buSzPts val="1400"/>
              <a:buChar char="◆"/>
            </a:pPr>
            <a:r>
              <a:rPr lang="en-US" sz="1400"/>
              <a:t>PCL、SwAVの解説</a:t>
            </a:r>
            <a:endParaRPr sz="1400"/>
          </a:p>
          <a:p>
            <a:pPr indent="-228600" lvl="0" marL="228600" rtl="0" algn="l">
              <a:lnSpc>
                <a:spcPct val="130000"/>
              </a:lnSpc>
              <a:spcBef>
                <a:spcPts val="1000"/>
              </a:spcBef>
              <a:spcAft>
                <a:spcPts val="0"/>
              </a:spcAft>
              <a:buClr>
                <a:schemeClr val="dk1"/>
              </a:buClr>
              <a:buSzPts val="1600"/>
              <a:buFont typeface="Noto Sans Symbols"/>
              <a:buChar char="⮚"/>
            </a:pPr>
            <a:r>
              <a:rPr lang="en-US" sz="1600" u="sng">
                <a:solidFill>
                  <a:schemeClr val="hlink"/>
                </a:solidFill>
                <a:hlinkClick r:id="rId5"/>
              </a:rPr>
              <a:t>https://wandb.ai/authors/swav-tf/reports/Unsupervised-Visual-Representation-Learning-with-SwAV--VmlldzoyMjg3Mzg</a:t>
            </a:r>
            <a:endParaRPr sz="1600"/>
          </a:p>
          <a:p>
            <a:pPr indent="-228600" lvl="1" marL="685800" rtl="0" algn="l">
              <a:lnSpc>
                <a:spcPct val="130000"/>
              </a:lnSpc>
              <a:spcBef>
                <a:spcPts val="500"/>
              </a:spcBef>
              <a:spcAft>
                <a:spcPts val="0"/>
              </a:spcAft>
              <a:buClr>
                <a:schemeClr val="dk1"/>
              </a:buClr>
              <a:buSzPts val="1400"/>
              <a:buChar char="◆"/>
            </a:pPr>
            <a:r>
              <a:rPr lang="en-US" sz="1400"/>
              <a:t>SwAVのソフトラベル生成アルゴリズムの解説（English）</a:t>
            </a:r>
            <a:endParaRPr sz="1400"/>
          </a:p>
          <a:p>
            <a:pPr indent="-228600" lvl="0" marL="228600" rtl="0" algn="l">
              <a:lnSpc>
                <a:spcPct val="130000"/>
              </a:lnSpc>
              <a:spcBef>
                <a:spcPts val="1000"/>
              </a:spcBef>
              <a:spcAft>
                <a:spcPts val="0"/>
              </a:spcAft>
              <a:buClr>
                <a:schemeClr val="dk1"/>
              </a:buClr>
              <a:buSzPts val="1600"/>
              <a:buFont typeface="Noto Sans Symbols"/>
              <a:buChar char="⮚"/>
            </a:pPr>
            <a:r>
              <a:rPr lang="en-US" sz="1600" u="sng">
                <a:solidFill>
                  <a:schemeClr val="hlink"/>
                </a:solidFill>
                <a:hlinkClick r:id="rId6"/>
              </a:rPr>
              <a:t>https://ai-scholar.tech/articles/image-recognition/contrastive-learning-2020-5</a:t>
            </a:r>
            <a:endParaRPr sz="1600"/>
          </a:p>
          <a:p>
            <a:pPr indent="-228600" lvl="1" marL="685800" rtl="0" algn="l">
              <a:lnSpc>
                <a:spcPct val="130000"/>
              </a:lnSpc>
              <a:spcBef>
                <a:spcPts val="500"/>
              </a:spcBef>
              <a:spcAft>
                <a:spcPts val="0"/>
              </a:spcAft>
              <a:buClr>
                <a:schemeClr val="dk1"/>
              </a:buClr>
              <a:buSzPts val="1400"/>
              <a:buChar char="◆"/>
            </a:pPr>
            <a:r>
              <a:rPr lang="en-US" sz="1400"/>
              <a:t>CPC、BYOLの解説</a:t>
            </a:r>
            <a:endParaRPr sz="1400"/>
          </a:p>
          <a:p>
            <a:pPr indent="-228600" lvl="0" marL="228600" rtl="0" algn="l">
              <a:lnSpc>
                <a:spcPct val="130000"/>
              </a:lnSpc>
              <a:spcBef>
                <a:spcPts val="1000"/>
              </a:spcBef>
              <a:spcAft>
                <a:spcPts val="0"/>
              </a:spcAft>
              <a:buClr>
                <a:schemeClr val="dk1"/>
              </a:buClr>
              <a:buSzPts val="1600"/>
              <a:buFont typeface="Noto Sans Symbols"/>
              <a:buChar char="⮚"/>
            </a:pPr>
            <a:r>
              <a:rPr lang="en-US" sz="1600" u="sng">
                <a:solidFill>
                  <a:schemeClr val="hlink"/>
                </a:solidFill>
                <a:hlinkClick r:id="rId7"/>
              </a:rPr>
              <a:t>https://note.com/akira_tosei/n/n3ff2ad70562b</a:t>
            </a:r>
            <a:endParaRPr sz="1600"/>
          </a:p>
          <a:p>
            <a:pPr indent="-228600" lvl="1" marL="685800" rtl="0" algn="l">
              <a:lnSpc>
                <a:spcPct val="130000"/>
              </a:lnSpc>
              <a:spcBef>
                <a:spcPts val="500"/>
              </a:spcBef>
              <a:spcAft>
                <a:spcPts val="0"/>
              </a:spcAft>
              <a:buClr>
                <a:schemeClr val="dk1"/>
              </a:buClr>
              <a:buSzPts val="1400"/>
              <a:buChar char="◆"/>
            </a:pPr>
            <a:r>
              <a:rPr lang="en-US" sz="1400"/>
              <a:t>FixMatchの解説</a:t>
            </a:r>
            <a:endParaRPr sz="1400"/>
          </a:p>
          <a:p>
            <a:pPr indent="-139700" lvl="0" marL="228600" rtl="0" algn="l">
              <a:lnSpc>
                <a:spcPct val="130000"/>
              </a:lnSpc>
              <a:spcBef>
                <a:spcPts val="1000"/>
              </a:spcBef>
              <a:spcAft>
                <a:spcPts val="0"/>
              </a:spcAft>
              <a:buClr>
                <a:schemeClr val="dk1"/>
              </a:buClr>
              <a:buSzPts val="1400"/>
              <a:buFont typeface="Noto Sans Symbols"/>
              <a:buNone/>
            </a:pPr>
            <a:r>
              <a:t/>
            </a:r>
            <a:endParaRPr sz="1400"/>
          </a:p>
        </p:txBody>
      </p:sp>
      <p:sp>
        <p:nvSpPr>
          <p:cNvPr id="469" name="Google Shape;469;p39"/>
          <p:cNvSpPr txBox="1"/>
          <p:nvPr>
            <p:ph idx="10" type="dt"/>
          </p:nvPr>
        </p:nvSpPr>
        <p:spPr>
          <a:xfrm>
            <a:off x="838200" y="6492875"/>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2021/5/10</a:t>
            </a:r>
            <a:endParaRPr/>
          </a:p>
        </p:txBody>
      </p:sp>
      <p:sp>
        <p:nvSpPr>
          <p:cNvPr id="470" name="Google Shape;470;p39"/>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5"/>
          <p:cNvSpPr txBox="1"/>
          <p:nvPr>
            <p:ph type="title"/>
          </p:nvPr>
        </p:nvSpPr>
        <p:spPr>
          <a:xfrm>
            <a:off x="83820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Meiryo"/>
              <a:buNone/>
            </a:pPr>
            <a:r>
              <a:rPr lang="en-US"/>
              <a:t>Feature Learning</a:t>
            </a:r>
            <a:endParaRPr/>
          </a:p>
        </p:txBody>
      </p:sp>
      <p:sp>
        <p:nvSpPr>
          <p:cNvPr id="155" name="Google Shape;155;p5"/>
          <p:cNvSpPr txBox="1"/>
          <p:nvPr>
            <p:ph idx="1" type="body"/>
          </p:nvPr>
        </p:nvSpPr>
        <p:spPr>
          <a:xfrm>
            <a:off x="838200" y="1579418"/>
            <a:ext cx="10515600" cy="4597545"/>
          </a:xfrm>
          <a:prstGeom prst="rect">
            <a:avLst/>
          </a:prstGeom>
          <a:noFill/>
          <a:ln>
            <a:noFill/>
          </a:ln>
        </p:spPr>
        <p:txBody>
          <a:bodyPr anchorCtr="0" anchor="t" bIns="45700" lIns="91425" spcFirstLastPara="1" rIns="91425" wrap="square" tIns="45700">
            <a:normAutofit/>
          </a:bodyPr>
          <a:lstStyle/>
          <a:p>
            <a:pPr indent="0" lvl="0" marL="0" rtl="0" algn="l">
              <a:lnSpc>
                <a:spcPct val="130000"/>
              </a:lnSpc>
              <a:spcBef>
                <a:spcPts val="0"/>
              </a:spcBef>
              <a:spcAft>
                <a:spcPts val="0"/>
              </a:spcAft>
              <a:buClr>
                <a:schemeClr val="dk1"/>
              </a:buClr>
              <a:buSzPts val="2000"/>
              <a:buNone/>
            </a:pPr>
            <a:r>
              <a:rPr lang="en-US" u="sng"/>
              <a:t>悪い表現学習</a:t>
            </a:r>
            <a:endParaRPr u="sng"/>
          </a:p>
          <a:p>
            <a:pPr indent="-228600" lvl="0" marL="228600" rtl="0" algn="l">
              <a:lnSpc>
                <a:spcPct val="130000"/>
              </a:lnSpc>
              <a:spcBef>
                <a:spcPts val="1000"/>
              </a:spcBef>
              <a:spcAft>
                <a:spcPts val="0"/>
              </a:spcAft>
              <a:buClr>
                <a:schemeClr val="dk1"/>
              </a:buClr>
              <a:buSzPts val="2000"/>
              <a:buFont typeface="Noto Sans Symbols"/>
              <a:buChar char="⮚"/>
            </a:pPr>
            <a:r>
              <a:rPr lang="en-US"/>
              <a:t>ロバスト性、汎用性が低い</a:t>
            </a:r>
            <a:endParaRPr/>
          </a:p>
          <a:p>
            <a:pPr indent="-228600" lvl="1" marL="685800" rtl="0" algn="l">
              <a:lnSpc>
                <a:spcPct val="130000"/>
              </a:lnSpc>
              <a:spcBef>
                <a:spcPts val="500"/>
              </a:spcBef>
              <a:spcAft>
                <a:spcPts val="0"/>
              </a:spcAft>
              <a:buClr>
                <a:schemeClr val="dk1"/>
              </a:buClr>
              <a:buSzPts val="1800"/>
              <a:buFont typeface="Noto Sans Symbols"/>
              <a:buChar char="◆"/>
            </a:pPr>
            <a:r>
              <a:rPr lang="en-US"/>
              <a:t>画像分類の教師あり学習だと、画像生成が困難になる</a:t>
            </a:r>
            <a:endParaRPr/>
          </a:p>
          <a:p>
            <a:pPr indent="-101600" lvl="0" marL="228600" rtl="0" algn="l">
              <a:lnSpc>
                <a:spcPct val="130000"/>
              </a:lnSpc>
              <a:spcBef>
                <a:spcPts val="1000"/>
              </a:spcBef>
              <a:spcAft>
                <a:spcPts val="0"/>
              </a:spcAft>
              <a:buClr>
                <a:schemeClr val="dk1"/>
              </a:buClr>
              <a:buSzPts val="2000"/>
              <a:buFont typeface="Noto Sans Symbols"/>
              <a:buNone/>
            </a:pPr>
            <a:r>
              <a:t/>
            </a:r>
            <a:endParaRPr/>
          </a:p>
          <a:p>
            <a:pPr indent="0" lvl="0" marL="0" rtl="0" algn="l">
              <a:lnSpc>
                <a:spcPct val="130000"/>
              </a:lnSpc>
              <a:spcBef>
                <a:spcPts val="1000"/>
              </a:spcBef>
              <a:spcAft>
                <a:spcPts val="0"/>
              </a:spcAft>
              <a:buClr>
                <a:schemeClr val="dk1"/>
              </a:buClr>
              <a:buSzPts val="2000"/>
              <a:buNone/>
            </a:pPr>
            <a:r>
              <a:rPr lang="en-US" u="sng"/>
              <a:t>良い表現学習</a:t>
            </a:r>
            <a:endParaRPr u="sng"/>
          </a:p>
          <a:p>
            <a:pPr indent="-228600" lvl="1" marL="685800" rtl="0" algn="l">
              <a:lnSpc>
                <a:spcPct val="130000"/>
              </a:lnSpc>
              <a:spcBef>
                <a:spcPts val="500"/>
              </a:spcBef>
              <a:spcAft>
                <a:spcPts val="0"/>
              </a:spcAft>
              <a:buClr>
                <a:schemeClr val="dk1"/>
              </a:buClr>
              <a:buSzPts val="1800"/>
              <a:buFont typeface="Noto Sans Symbols"/>
              <a:buChar char="◆"/>
            </a:pPr>
            <a:r>
              <a:rPr lang="en-US"/>
              <a:t>説明要因が構造化され、汎用性が高い学習器</a:t>
            </a:r>
            <a:endParaRPr/>
          </a:p>
          <a:p>
            <a:pPr indent="-101600" lvl="0" marL="228600" rtl="0" algn="l">
              <a:lnSpc>
                <a:spcPct val="130000"/>
              </a:lnSpc>
              <a:spcBef>
                <a:spcPts val="1000"/>
              </a:spcBef>
              <a:spcAft>
                <a:spcPts val="0"/>
              </a:spcAft>
              <a:buClr>
                <a:schemeClr val="dk1"/>
              </a:buClr>
              <a:buSzPts val="2000"/>
              <a:buFont typeface="Noto Sans Symbols"/>
              <a:buNone/>
            </a:pPr>
            <a:r>
              <a:t/>
            </a:r>
            <a:endParaRPr/>
          </a:p>
        </p:txBody>
      </p:sp>
      <p:sp>
        <p:nvSpPr>
          <p:cNvPr id="156" name="Google Shape;156;p5"/>
          <p:cNvSpPr txBox="1"/>
          <p:nvPr>
            <p:ph idx="10" type="dt"/>
          </p:nvPr>
        </p:nvSpPr>
        <p:spPr>
          <a:xfrm>
            <a:off x="838200" y="6492875"/>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2021/5/10</a:t>
            </a:r>
            <a:endParaRPr/>
          </a:p>
        </p:txBody>
      </p:sp>
      <p:sp>
        <p:nvSpPr>
          <p:cNvPr id="157" name="Google Shape;157;p5"/>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7"/>
          <p:cNvSpPr txBox="1"/>
          <p:nvPr>
            <p:ph type="title"/>
          </p:nvPr>
        </p:nvSpPr>
        <p:spPr>
          <a:xfrm>
            <a:off x="83820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Meiryo"/>
              <a:buNone/>
            </a:pPr>
            <a:r>
              <a:rPr lang="en-US"/>
              <a:t>Self Supervised Learning(SSL)</a:t>
            </a:r>
            <a:endParaRPr/>
          </a:p>
        </p:txBody>
      </p:sp>
      <p:sp>
        <p:nvSpPr>
          <p:cNvPr id="163" name="Google Shape;163;p7"/>
          <p:cNvSpPr txBox="1"/>
          <p:nvPr>
            <p:ph idx="1" type="body"/>
          </p:nvPr>
        </p:nvSpPr>
        <p:spPr>
          <a:xfrm>
            <a:off x="838200" y="1579418"/>
            <a:ext cx="10515600" cy="4597545"/>
          </a:xfrm>
          <a:prstGeom prst="rect">
            <a:avLst/>
          </a:prstGeom>
          <a:blipFill rotWithShape="1">
            <a:blip r:embed="rId3">
              <a:alphaModFix/>
            </a:blip>
            <a:stretch>
              <a:fillRect b="0" l="-722" r="0" t="0"/>
            </a:stretch>
          </a:blipFill>
          <a:ln>
            <a:noFill/>
          </a:ln>
        </p:spPr>
        <p:txBody>
          <a:bodyPr anchorCtr="0" anchor="t" bIns="45700" lIns="91425" spcFirstLastPara="1" rIns="91425" wrap="square" tIns="45700">
            <a:normAutofit/>
          </a:bodyPr>
          <a:lstStyle/>
          <a:p>
            <a:pPr indent="-228600" lvl="0" marL="228600" rtl="0" algn="l">
              <a:lnSpc>
                <a:spcPct val="130000"/>
              </a:lnSpc>
              <a:spcBef>
                <a:spcPts val="0"/>
              </a:spcBef>
              <a:spcAft>
                <a:spcPts val="0"/>
              </a:spcAft>
              <a:buSzPts val="2000"/>
              <a:buFont typeface="Noto Sans Symbols"/>
              <a:buChar char="⮚"/>
            </a:pPr>
            <a:r>
              <a:rPr lang="en-US"/>
              <a:t> </a:t>
            </a:r>
            <a:endParaRPr/>
          </a:p>
        </p:txBody>
      </p:sp>
      <p:sp>
        <p:nvSpPr>
          <p:cNvPr id="164" name="Google Shape;164;p7"/>
          <p:cNvSpPr txBox="1"/>
          <p:nvPr>
            <p:ph idx="10" type="dt"/>
          </p:nvPr>
        </p:nvSpPr>
        <p:spPr>
          <a:xfrm>
            <a:off x="838200" y="6492875"/>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2021/5/10</a:t>
            </a:r>
            <a:endParaRPr/>
          </a:p>
        </p:txBody>
      </p:sp>
      <p:sp>
        <p:nvSpPr>
          <p:cNvPr id="165" name="Google Shape;165;p7"/>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a:t>
            </a:r>
            <a:endParaRPr/>
          </a:p>
        </p:txBody>
      </p:sp>
      <p:pic>
        <p:nvPicPr>
          <p:cNvPr descr="Cgで描かれたアニメ&#10;&#10;中程度の精度で自動的に生成された説明" id="166" name="Google Shape;166;p7"/>
          <p:cNvPicPr preferRelativeResize="0"/>
          <p:nvPr/>
        </p:nvPicPr>
        <p:blipFill rotWithShape="1">
          <a:blip r:embed="rId4">
            <a:alphaModFix/>
          </a:blip>
          <a:srcRect b="0" l="0" r="0" t="0"/>
          <a:stretch/>
        </p:blipFill>
        <p:spPr>
          <a:xfrm>
            <a:off x="9092045" y="1437409"/>
            <a:ext cx="2120900" cy="2120900"/>
          </a:xfrm>
          <a:prstGeom prst="rect">
            <a:avLst/>
          </a:prstGeom>
          <a:noFill/>
          <a:ln>
            <a:noFill/>
          </a:ln>
        </p:spPr>
      </p:pic>
      <p:pic>
        <p:nvPicPr>
          <p:cNvPr id="167" name="Google Shape;167;p7"/>
          <p:cNvPicPr preferRelativeResize="0"/>
          <p:nvPr/>
        </p:nvPicPr>
        <p:blipFill rotWithShape="1">
          <a:blip r:embed="rId5">
            <a:alphaModFix/>
          </a:blip>
          <a:srcRect b="0" l="0" r="0" t="0"/>
          <a:stretch/>
        </p:blipFill>
        <p:spPr>
          <a:xfrm>
            <a:off x="9026235" y="4589496"/>
            <a:ext cx="2252519" cy="190337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9"/>
          <p:cNvSpPr txBox="1"/>
          <p:nvPr>
            <p:ph type="title"/>
          </p:nvPr>
        </p:nvSpPr>
        <p:spPr>
          <a:xfrm>
            <a:off x="83820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Meiryo"/>
              <a:buNone/>
            </a:pPr>
            <a:r>
              <a:rPr lang="en-US"/>
              <a:t>AutoEncoder</a:t>
            </a:r>
            <a:endParaRPr/>
          </a:p>
        </p:txBody>
      </p:sp>
      <p:sp>
        <p:nvSpPr>
          <p:cNvPr id="173" name="Google Shape;173;p9"/>
          <p:cNvSpPr txBox="1"/>
          <p:nvPr>
            <p:ph idx="1" type="body"/>
          </p:nvPr>
        </p:nvSpPr>
        <p:spPr>
          <a:xfrm>
            <a:off x="838200" y="1579418"/>
            <a:ext cx="10515600" cy="4597545"/>
          </a:xfrm>
          <a:prstGeom prst="rect">
            <a:avLst/>
          </a:prstGeom>
          <a:noFill/>
          <a:ln>
            <a:noFill/>
          </a:ln>
        </p:spPr>
        <p:txBody>
          <a:bodyPr anchorCtr="0" anchor="t" bIns="45700" lIns="91425" spcFirstLastPara="1" rIns="91425" wrap="square" tIns="45700">
            <a:normAutofit/>
          </a:bodyPr>
          <a:lstStyle/>
          <a:p>
            <a:pPr indent="-228600" lvl="0" marL="228600" rtl="0" algn="l">
              <a:lnSpc>
                <a:spcPct val="130000"/>
              </a:lnSpc>
              <a:spcBef>
                <a:spcPts val="0"/>
              </a:spcBef>
              <a:spcAft>
                <a:spcPts val="0"/>
              </a:spcAft>
              <a:buClr>
                <a:schemeClr val="dk1"/>
              </a:buClr>
              <a:buSzPts val="2000"/>
              <a:buFont typeface="Noto Sans Symbols"/>
              <a:buChar char="⮚"/>
            </a:pPr>
            <a:r>
              <a:rPr lang="en-US"/>
              <a:t>教師なし学習の１つ</a:t>
            </a:r>
            <a:endParaRPr/>
          </a:p>
          <a:p>
            <a:pPr indent="-228600" lvl="0" marL="228600" rtl="0" algn="l">
              <a:lnSpc>
                <a:spcPct val="130000"/>
              </a:lnSpc>
              <a:spcBef>
                <a:spcPts val="1000"/>
              </a:spcBef>
              <a:spcAft>
                <a:spcPts val="0"/>
              </a:spcAft>
              <a:buClr>
                <a:schemeClr val="dk1"/>
              </a:buClr>
              <a:buSzPts val="2000"/>
              <a:buFont typeface="Noto Sans Symbols"/>
              <a:buChar char="⮚"/>
            </a:pPr>
            <a:r>
              <a:rPr lang="en-US"/>
              <a:t>データの特徴量を獲得するニューラルネットワーク</a:t>
            </a:r>
            <a:endParaRPr/>
          </a:p>
          <a:p>
            <a:pPr indent="-101600" lvl="0" marL="228600" rtl="0" algn="l">
              <a:lnSpc>
                <a:spcPct val="130000"/>
              </a:lnSpc>
              <a:spcBef>
                <a:spcPts val="1000"/>
              </a:spcBef>
              <a:spcAft>
                <a:spcPts val="0"/>
              </a:spcAft>
              <a:buClr>
                <a:schemeClr val="dk1"/>
              </a:buClr>
              <a:buSzPts val="2000"/>
              <a:buFont typeface="Noto Sans Symbols"/>
              <a:buNone/>
            </a:pPr>
            <a:r>
              <a:t/>
            </a:r>
            <a:endParaRPr/>
          </a:p>
          <a:p>
            <a:pPr indent="-228600" lvl="0" marL="228600" rtl="0" algn="l">
              <a:lnSpc>
                <a:spcPct val="130000"/>
              </a:lnSpc>
              <a:spcBef>
                <a:spcPts val="1000"/>
              </a:spcBef>
              <a:spcAft>
                <a:spcPts val="0"/>
              </a:spcAft>
              <a:buClr>
                <a:schemeClr val="dk1"/>
              </a:buClr>
              <a:buSzPts val="2000"/>
              <a:buFont typeface="Noto Sans Symbols"/>
              <a:buChar char="⮚"/>
            </a:pPr>
            <a:r>
              <a:rPr lang="en-US"/>
              <a:t>Encoder：入力ベクトルを潜在空間に次元圧縮</a:t>
            </a:r>
            <a:endParaRPr/>
          </a:p>
          <a:p>
            <a:pPr indent="-228600" lvl="0" marL="228600" rtl="0" algn="l">
              <a:lnSpc>
                <a:spcPct val="130000"/>
              </a:lnSpc>
              <a:spcBef>
                <a:spcPts val="1000"/>
              </a:spcBef>
              <a:spcAft>
                <a:spcPts val="0"/>
              </a:spcAft>
              <a:buClr>
                <a:schemeClr val="dk1"/>
              </a:buClr>
              <a:buSzPts val="2000"/>
              <a:buFont typeface="Noto Sans Symbols"/>
              <a:buChar char="⮚"/>
            </a:pPr>
            <a:r>
              <a:rPr lang="en-US"/>
              <a:t>Decoder：潜在空間内のベクトルを元の次元に復元</a:t>
            </a:r>
            <a:endParaRPr/>
          </a:p>
          <a:p>
            <a:pPr indent="-101600" lvl="0" marL="228600" rtl="0" algn="l">
              <a:lnSpc>
                <a:spcPct val="130000"/>
              </a:lnSpc>
              <a:spcBef>
                <a:spcPts val="1000"/>
              </a:spcBef>
              <a:spcAft>
                <a:spcPts val="0"/>
              </a:spcAft>
              <a:buClr>
                <a:schemeClr val="dk1"/>
              </a:buClr>
              <a:buSzPts val="2000"/>
              <a:buFont typeface="Noto Sans Symbols"/>
              <a:buNone/>
            </a:pPr>
            <a:r>
              <a:t/>
            </a:r>
            <a:endParaRPr/>
          </a:p>
          <a:p>
            <a:pPr indent="-228600" lvl="0" marL="228600" rtl="0" algn="l">
              <a:lnSpc>
                <a:spcPct val="130000"/>
              </a:lnSpc>
              <a:spcBef>
                <a:spcPts val="1000"/>
              </a:spcBef>
              <a:spcAft>
                <a:spcPts val="0"/>
              </a:spcAft>
              <a:buClr>
                <a:schemeClr val="dk1"/>
              </a:buClr>
              <a:buSzPts val="2000"/>
              <a:buFont typeface="Noto Sans Symbols"/>
              <a:buChar char="⮚"/>
            </a:pPr>
            <a:r>
              <a:rPr lang="en-US"/>
              <a:t>ざっくり言うと、恒等写像という感じ</a:t>
            </a:r>
            <a:endParaRPr/>
          </a:p>
          <a:p>
            <a:pPr indent="-228600" lvl="1" marL="685800" rtl="0" algn="l">
              <a:lnSpc>
                <a:spcPct val="130000"/>
              </a:lnSpc>
              <a:spcBef>
                <a:spcPts val="500"/>
              </a:spcBef>
              <a:spcAft>
                <a:spcPts val="0"/>
              </a:spcAft>
              <a:buClr>
                <a:schemeClr val="dk1"/>
              </a:buClr>
              <a:buSzPts val="1800"/>
              <a:buFont typeface="Noto Sans Symbols"/>
              <a:buChar char="◆"/>
            </a:pPr>
            <a:r>
              <a:rPr lang="en-US"/>
              <a:t>元画像の復元ならGANでもいいんじゃない？</a:t>
            </a:r>
            <a:endParaRPr/>
          </a:p>
          <a:p>
            <a:pPr indent="0" lvl="1" marL="457200" rtl="0" algn="l">
              <a:lnSpc>
                <a:spcPct val="130000"/>
              </a:lnSpc>
              <a:spcBef>
                <a:spcPts val="500"/>
              </a:spcBef>
              <a:spcAft>
                <a:spcPts val="0"/>
              </a:spcAft>
              <a:buClr>
                <a:schemeClr val="dk1"/>
              </a:buClr>
              <a:buSzPts val="1800"/>
              <a:buNone/>
            </a:pPr>
            <a:r>
              <a:rPr lang="en-US"/>
              <a:t>　(比較実験があるらしい)</a:t>
            </a:r>
            <a:endParaRPr/>
          </a:p>
        </p:txBody>
      </p:sp>
      <p:sp>
        <p:nvSpPr>
          <p:cNvPr id="174" name="Google Shape;174;p9"/>
          <p:cNvSpPr txBox="1"/>
          <p:nvPr>
            <p:ph idx="10" type="dt"/>
          </p:nvPr>
        </p:nvSpPr>
        <p:spPr>
          <a:xfrm>
            <a:off x="838200" y="6492875"/>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2021/5/10</a:t>
            </a:r>
            <a:endParaRPr/>
          </a:p>
        </p:txBody>
      </p:sp>
      <p:sp>
        <p:nvSpPr>
          <p:cNvPr id="175" name="Google Shape;175;p9"/>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a:t>
            </a:r>
            <a:endParaRPr/>
          </a:p>
        </p:txBody>
      </p:sp>
      <p:pic>
        <p:nvPicPr>
          <p:cNvPr descr="ダイアグラム&#10;&#10;自動的に生成された説明" id="176" name="Google Shape;176;p9"/>
          <p:cNvPicPr preferRelativeResize="0"/>
          <p:nvPr/>
        </p:nvPicPr>
        <p:blipFill rotWithShape="1">
          <a:blip r:embed="rId3">
            <a:alphaModFix/>
          </a:blip>
          <a:srcRect b="0" l="0" r="0" t="0"/>
          <a:stretch/>
        </p:blipFill>
        <p:spPr>
          <a:xfrm>
            <a:off x="8133715" y="1325563"/>
            <a:ext cx="3696970" cy="516180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0"/>
          <p:cNvSpPr txBox="1"/>
          <p:nvPr>
            <p:ph type="title"/>
          </p:nvPr>
        </p:nvSpPr>
        <p:spPr>
          <a:xfrm>
            <a:off x="83820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Meiryo"/>
              <a:buNone/>
            </a:pPr>
            <a:r>
              <a:rPr lang="en-US"/>
              <a:t>VGGNet</a:t>
            </a:r>
            <a:endParaRPr/>
          </a:p>
        </p:txBody>
      </p:sp>
      <p:sp>
        <p:nvSpPr>
          <p:cNvPr id="182" name="Google Shape;182;p10"/>
          <p:cNvSpPr txBox="1"/>
          <p:nvPr>
            <p:ph idx="1" type="body"/>
          </p:nvPr>
        </p:nvSpPr>
        <p:spPr>
          <a:xfrm>
            <a:off x="838200" y="1579418"/>
            <a:ext cx="10515600" cy="4597545"/>
          </a:xfrm>
          <a:prstGeom prst="rect">
            <a:avLst/>
          </a:prstGeom>
          <a:noFill/>
          <a:ln>
            <a:noFill/>
          </a:ln>
        </p:spPr>
        <p:txBody>
          <a:bodyPr anchorCtr="0" anchor="t" bIns="45700" lIns="91425" spcFirstLastPara="1" rIns="91425" wrap="square" tIns="45700">
            <a:normAutofit/>
          </a:bodyPr>
          <a:lstStyle/>
          <a:p>
            <a:pPr indent="-228600" lvl="0" marL="228600" rtl="0" algn="l">
              <a:lnSpc>
                <a:spcPct val="130000"/>
              </a:lnSpc>
              <a:spcBef>
                <a:spcPts val="0"/>
              </a:spcBef>
              <a:spcAft>
                <a:spcPts val="0"/>
              </a:spcAft>
              <a:buClr>
                <a:schemeClr val="dk1"/>
              </a:buClr>
              <a:buSzPts val="2000"/>
              <a:buFont typeface="Noto Sans Symbols"/>
              <a:buChar char="⮚"/>
            </a:pPr>
            <a:r>
              <a:rPr lang="en-US"/>
              <a:t>シンプルなCNN、16層のVGG16や19層のVGG19が有名</a:t>
            </a:r>
            <a:endParaRPr/>
          </a:p>
          <a:p>
            <a:pPr indent="-228600" lvl="0" marL="228600" rtl="0" algn="l">
              <a:lnSpc>
                <a:spcPct val="130000"/>
              </a:lnSpc>
              <a:spcBef>
                <a:spcPts val="1000"/>
              </a:spcBef>
              <a:spcAft>
                <a:spcPts val="0"/>
              </a:spcAft>
              <a:buClr>
                <a:schemeClr val="dk1"/>
              </a:buClr>
              <a:buSzPts val="2000"/>
              <a:buFont typeface="Noto Sans Symbols"/>
              <a:buChar char="⮚"/>
            </a:pPr>
            <a:r>
              <a:rPr lang="en-US"/>
              <a:t>3×3の小さなフィルターによる畳み込みを2~4回連続して行い、プーリングによりサイズを半分にするという処理を行い、全結合層を経由して結果を出力</a:t>
            </a:r>
            <a:endParaRPr/>
          </a:p>
          <a:p>
            <a:pPr indent="-101600" lvl="0" marL="228600" rtl="0" algn="l">
              <a:lnSpc>
                <a:spcPct val="130000"/>
              </a:lnSpc>
              <a:spcBef>
                <a:spcPts val="1000"/>
              </a:spcBef>
              <a:spcAft>
                <a:spcPts val="0"/>
              </a:spcAft>
              <a:buClr>
                <a:schemeClr val="dk1"/>
              </a:buClr>
              <a:buSzPts val="2000"/>
              <a:buFont typeface="Noto Sans Symbols"/>
              <a:buNone/>
            </a:pPr>
            <a:r>
              <a:t/>
            </a:r>
            <a:endParaRPr/>
          </a:p>
        </p:txBody>
      </p:sp>
      <p:sp>
        <p:nvSpPr>
          <p:cNvPr id="183" name="Google Shape;183;p10"/>
          <p:cNvSpPr txBox="1"/>
          <p:nvPr>
            <p:ph idx="10" type="dt"/>
          </p:nvPr>
        </p:nvSpPr>
        <p:spPr>
          <a:xfrm>
            <a:off x="838200" y="6492875"/>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2021/5/10</a:t>
            </a:r>
            <a:endParaRPr/>
          </a:p>
        </p:txBody>
      </p:sp>
      <p:sp>
        <p:nvSpPr>
          <p:cNvPr id="184" name="Google Shape;184;p10"/>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a:t>
            </a:r>
            <a:endParaRPr/>
          </a:p>
        </p:txBody>
      </p:sp>
      <p:pic>
        <p:nvPicPr>
          <p:cNvPr descr="ダイアグラム が含まれている画像&#10;&#10;自動的に生成された説明" id="185" name="Google Shape;185;p10"/>
          <p:cNvPicPr preferRelativeResize="0"/>
          <p:nvPr/>
        </p:nvPicPr>
        <p:blipFill rotWithShape="1">
          <a:blip r:embed="rId3">
            <a:alphaModFix/>
          </a:blip>
          <a:srcRect b="0" l="0" r="0" t="0"/>
          <a:stretch/>
        </p:blipFill>
        <p:spPr>
          <a:xfrm>
            <a:off x="3248212" y="3117664"/>
            <a:ext cx="5695576" cy="3159265"/>
          </a:xfrm>
          <a:prstGeom prst="rect">
            <a:avLst/>
          </a:prstGeom>
          <a:noFill/>
          <a:ln>
            <a:noFill/>
          </a:ln>
        </p:spPr>
      </p:pic>
      <p:sp>
        <p:nvSpPr>
          <p:cNvPr id="186" name="Google Shape;186;p10"/>
          <p:cNvSpPr/>
          <p:nvPr/>
        </p:nvSpPr>
        <p:spPr>
          <a:xfrm rot="5400000">
            <a:off x="3500494" y="4698784"/>
            <a:ext cx="408065" cy="117014"/>
          </a:xfrm>
          <a:prstGeom prst="parallelogram">
            <a:avLst>
              <a:gd fmla="val 98968" name="adj"/>
            </a:avLst>
          </a:prstGeom>
          <a:noFill/>
          <a:ln cap="flat" cmpd="sng" w="12700">
            <a:solidFill>
              <a:srgbClr val="FF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87" name="Google Shape;187;p10"/>
          <p:cNvSpPr txBox="1"/>
          <p:nvPr/>
        </p:nvSpPr>
        <p:spPr>
          <a:xfrm>
            <a:off x="3588755" y="4395302"/>
            <a:ext cx="207997"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FF0000"/>
                </a:solidFill>
                <a:latin typeface="Meiryo"/>
                <a:ea typeface="Meiryo"/>
                <a:cs typeface="Meiryo"/>
                <a:sym typeface="Meiryo"/>
              </a:rPr>
              <a:t>3</a:t>
            </a:r>
            <a:endParaRPr sz="1050">
              <a:solidFill>
                <a:srgbClr val="FF0000"/>
              </a:solidFill>
              <a:latin typeface="Meiryo"/>
              <a:ea typeface="Meiryo"/>
              <a:cs typeface="Meiryo"/>
              <a:sym typeface="Meiryo"/>
            </a:endParaRPr>
          </a:p>
        </p:txBody>
      </p:sp>
      <p:sp>
        <p:nvSpPr>
          <p:cNvPr id="188" name="Google Shape;188;p10"/>
          <p:cNvSpPr txBox="1"/>
          <p:nvPr/>
        </p:nvSpPr>
        <p:spPr>
          <a:xfrm>
            <a:off x="3426384" y="4603457"/>
            <a:ext cx="207997"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50">
                <a:solidFill>
                  <a:srgbClr val="FF0000"/>
                </a:solidFill>
                <a:latin typeface="Meiryo"/>
                <a:ea typeface="Meiryo"/>
                <a:cs typeface="Meiryo"/>
                <a:sym typeface="Meiryo"/>
              </a:rPr>
              <a:t>3</a:t>
            </a:r>
            <a:endParaRPr sz="1050">
              <a:solidFill>
                <a:srgbClr val="FF0000"/>
              </a:solidFill>
              <a:latin typeface="Meiryo"/>
              <a:ea typeface="Meiryo"/>
              <a:cs typeface="Meiryo"/>
              <a:sym typeface="Meiryo"/>
            </a:endParaRPr>
          </a:p>
        </p:txBody>
      </p:sp>
      <p:sp>
        <p:nvSpPr>
          <p:cNvPr id="189" name="Google Shape;189;p10"/>
          <p:cNvSpPr txBox="1"/>
          <p:nvPr/>
        </p:nvSpPr>
        <p:spPr>
          <a:xfrm>
            <a:off x="6802582" y="6365916"/>
            <a:ext cx="3791330" cy="25391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Meiryo"/>
                <a:ea typeface="Meiryo"/>
                <a:cs typeface="Meiryo"/>
                <a:sym typeface="Meiryo"/>
              </a:rPr>
              <a:t>http://www.sanko-shoko.net/note.php?id=pyk1</a:t>
            </a:r>
            <a:endParaRPr sz="1000">
              <a:solidFill>
                <a:schemeClr val="dk1"/>
              </a:solidFill>
              <a:latin typeface="Meiryo"/>
              <a:ea typeface="Meiryo"/>
              <a:cs typeface="Meiryo"/>
              <a:sym typeface="Meiryo"/>
            </a:endParaRPr>
          </a:p>
        </p:txBody>
      </p:sp>
      <p:sp>
        <p:nvSpPr>
          <p:cNvPr id="190" name="Google Shape;190;p10"/>
          <p:cNvSpPr txBox="1"/>
          <p:nvPr/>
        </p:nvSpPr>
        <p:spPr>
          <a:xfrm>
            <a:off x="4200335" y="6338986"/>
            <a:ext cx="379133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dk1"/>
                </a:solidFill>
                <a:latin typeface="Meiryo"/>
                <a:ea typeface="Meiryo"/>
                <a:cs typeface="Meiryo"/>
                <a:sym typeface="Meiryo"/>
              </a:rPr>
              <a:t>VGG16のネットワーク図</a:t>
            </a:r>
            <a:endParaRPr/>
          </a:p>
        </p:txBody>
      </p:sp>
      <p:sp>
        <p:nvSpPr>
          <p:cNvPr id="191" name="Google Shape;191;p10"/>
          <p:cNvSpPr/>
          <p:nvPr/>
        </p:nvSpPr>
        <p:spPr>
          <a:xfrm>
            <a:off x="9164782" y="3553691"/>
            <a:ext cx="2639291" cy="737754"/>
          </a:xfrm>
          <a:prstGeom prst="wedgeRoundRectCallout">
            <a:avLst>
              <a:gd fmla="val -67959" name="adj1"/>
              <a:gd fmla="val 122287" name="adj2"/>
              <a:gd fmla="val 16667" name="adj3"/>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Meiryo"/>
                <a:ea typeface="Meiryo"/>
                <a:cs typeface="Meiryo"/>
                <a:sym typeface="Meiryo"/>
              </a:rPr>
              <a:t>16,19層でVery Deep!</a:t>
            </a:r>
            <a:endParaRPr sz="1800">
              <a:solidFill>
                <a:srgbClr val="000000"/>
              </a:solidFill>
              <a:latin typeface="Meiryo"/>
              <a:ea typeface="Meiryo"/>
              <a:cs typeface="Meiryo"/>
              <a:sym typeface="Meiry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1"/>
          <p:cNvSpPr txBox="1"/>
          <p:nvPr>
            <p:ph type="title"/>
          </p:nvPr>
        </p:nvSpPr>
        <p:spPr>
          <a:xfrm>
            <a:off x="83820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Meiryo"/>
              <a:buNone/>
            </a:pPr>
            <a:r>
              <a:rPr lang="en-US"/>
              <a:t>VGGNet</a:t>
            </a:r>
            <a:endParaRPr/>
          </a:p>
        </p:txBody>
      </p:sp>
      <p:sp>
        <p:nvSpPr>
          <p:cNvPr id="197" name="Google Shape;197;p11"/>
          <p:cNvSpPr txBox="1"/>
          <p:nvPr>
            <p:ph idx="1" type="body"/>
          </p:nvPr>
        </p:nvSpPr>
        <p:spPr>
          <a:xfrm>
            <a:off x="838200" y="1579418"/>
            <a:ext cx="10515600" cy="4597545"/>
          </a:xfrm>
          <a:prstGeom prst="rect">
            <a:avLst/>
          </a:prstGeom>
          <a:noFill/>
          <a:ln>
            <a:noFill/>
          </a:ln>
        </p:spPr>
        <p:txBody>
          <a:bodyPr anchorCtr="0" anchor="t" bIns="45700" lIns="91425" spcFirstLastPara="1" rIns="91425" wrap="square" tIns="45700">
            <a:normAutofit/>
          </a:bodyPr>
          <a:lstStyle/>
          <a:p>
            <a:pPr indent="0" lvl="0" marL="0" rtl="0" algn="l">
              <a:lnSpc>
                <a:spcPct val="130000"/>
              </a:lnSpc>
              <a:spcBef>
                <a:spcPts val="0"/>
              </a:spcBef>
              <a:spcAft>
                <a:spcPts val="0"/>
              </a:spcAft>
              <a:buClr>
                <a:schemeClr val="dk1"/>
              </a:buClr>
              <a:buSzPts val="2000"/>
              <a:buNone/>
            </a:pPr>
            <a:r>
              <a:rPr lang="en-US" u="sng"/>
              <a:t>VGGNetの問題点</a:t>
            </a:r>
            <a:endParaRPr u="sng"/>
          </a:p>
          <a:p>
            <a:pPr indent="-228600" lvl="0" marL="228600" rtl="0" algn="l">
              <a:lnSpc>
                <a:spcPct val="130000"/>
              </a:lnSpc>
              <a:spcBef>
                <a:spcPts val="1000"/>
              </a:spcBef>
              <a:spcAft>
                <a:spcPts val="0"/>
              </a:spcAft>
              <a:buClr>
                <a:schemeClr val="dk1"/>
              </a:buClr>
              <a:buSzPts val="2000"/>
              <a:buFont typeface="Noto Sans Symbols"/>
              <a:buChar char="⮚"/>
            </a:pPr>
            <a:r>
              <a:rPr lang="en-US"/>
              <a:t>層を深くしすぎると、不必要な変換を行う層ができてしまう</a:t>
            </a:r>
            <a:endParaRPr/>
          </a:p>
          <a:p>
            <a:pPr indent="0" lvl="0" marL="0" rtl="0" algn="l">
              <a:lnSpc>
                <a:spcPct val="130000"/>
              </a:lnSpc>
              <a:spcBef>
                <a:spcPts val="1000"/>
              </a:spcBef>
              <a:spcAft>
                <a:spcPts val="0"/>
              </a:spcAft>
              <a:buClr>
                <a:schemeClr val="dk1"/>
              </a:buClr>
              <a:buSzPts val="2000"/>
              <a:buNone/>
            </a:pPr>
            <a:r>
              <a:rPr lang="en-US"/>
              <a:t>→精度の劣化が発生！</a:t>
            </a:r>
            <a:endParaRPr/>
          </a:p>
          <a:p>
            <a:pPr indent="0" lvl="0" marL="0" rtl="0" algn="l">
              <a:lnSpc>
                <a:spcPct val="130000"/>
              </a:lnSpc>
              <a:spcBef>
                <a:spcPts val="1000"/>
              </a:spcBef>
              <a:spcAft>
                <a:spcPts val="0"/>
              </a:spcAft>
              <a:buClr>
                <a:schemeClr val="dk1"/>
              </a:buClr>
              <a:buSzPts val="2000"/>
              <a:buNone/>
            </a:pPr>
            <a:r>
              <a:t/>
            </a:r>
            <a:endParaRPr/>
          </a:p>
          <a:p>
            <a:pPr indent="0" lvl="0" marL="0" rtl="0" algn="l">
              <a:lnSpc>
                <a:spcPct val="130000"/>
              </a:lnSpc>
              <a:spcBef>
                <a:spcPts val="1000"/>
              </a:spcBef>
              <a:spcAft>
                <a:spcPts val="0"/>
              </a:spcAft>
              <a:buClr>
                <a:schemeClr val="dk1"/>
              </a:buClr>
              <a:buSzPts val="2000"/>
              <a:buNone/>
            </a:pPr>
            <a:r>
              <a:rPr lang="en-US" u="sng"/>
              <a:t>解決策</a:t>
            </a:r>
            <a:endParaRPr u="sng"/>
          </a:p>
          <a:p>
            <a:pPr indent="-228600" lvl="0" marL="228600" rtl="0" algn="l">
              <a:lnSpc>
                <a:spcPct val="130000"/>
              </a:lnSpc>
              <a:spcBef>
                <a:spcPts val="1000"/>
              </a:spcBef>
              <a:spcAft>
                <a:spcPts val="0"/>
              </a:spcAft>
              <a:buClr>
                <a:schemeClr val="dk1"/>
              </a:buClr>
              <a:buSzPts val="2000"/>
              <a:buFont typeface="Noto Sans Symbols"/>
              <a:buChar char="⮚"/>
            </a:pPr>
            <a:r>
              <a:rPr lang="en-US"/>
              <a:t>じゃあそういう層をスキップする構造を作ればいいんじゃない？</a:t>
            </a:r>
            <a:endParaRPr/>
          </a:p>
          <a:p>
            <a:pPr indent="0" lvl="0" marL="0" rtl="0" algn="l">
              <a:lnSpc>
                <a:spcPct val="130000"/>
              </a:lnSpc>
              <a:spcBef>
                <a:spcPts val="1000"/>
              </a:spcBef>
              <a:spcAft>
                <a:spcPts val="0"/>
              </a:spcAft>
              <a:buClr>
                <a:schemeClr val="dk1"/>
              </a:buClr>
              <a:buSzPts val="2000"/>
              <a:buNone/>
            </a:pPr>
            <a:r>
              <a:rPr lang="en-US"/>
              <a:t>→ </a:t>
            </a:r>
            <a:r>
              <a:rPr lang="en-US" u="sng">
                <a:solidFill>
                  <a:srgbClr val="FF0000"/>
                </a:solidFill>
              </a:rPr>
              <a:t>ResNet</a:t>
            </a:r>
            <a:r>
              <a:rPr lang="en-US">
                <a:solidFill>
                  <a:srgbClr val="FF0000"/>
                </a:solidFill>
              </a:rPr>
              <a:t> </a:t>
            </a:r>
            <a:r>
              <a:rPr lang="en-US"/>
              <a:t>誕生！</a:t>
            </a:r>
            <a:endParaRPr/>
          </a:p>
        </p:txBody>
      </p:sp>
      <p:sp>
        <p:nvSpPr>
          <p:cNvPr id="198" name="Google Shape;198;p11"/>
          <p:cNvSpPr txBox="1"/>
          <p:nvPr>
            <p:ph idx="10" type="dt"/>
          </p:nvPr>
        </p:nvSpPr>
        <p:spPr>
          <a:xfrm>
            <a:off x="838200" y="6492875"/>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2021/5/10</a:t>
            </a:r>
            <a:endParaRPr/>
          </a:p>
        </p:txBody>
      </p:sp>
      <p:sp>
        <p:nvSpPr>
          <p:cNvPr id="199" name="Google Shape;199;p11"/>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2"/>
          <p:cNvSpPr txBox="1"/>
          <p:nvPr>
            <p:ph type="title"/>
          </p:nvPr>
        </p:nvSpPr>
        <p:spPr>
          <a:xfrm>
            <a:off x="838200" y="0"/>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Meiryo"/>
              <a:buNone/>
            </a:pPr>
            <a:r>
              <a:rPr lang="en-US"/>
              <a:t>ResNet</a:t>
            </a:r>
            <a:endParaRPr/>
          </a:p>
        </p:txBody>
      </p:sp>
      <p:sp>
        <p:nvSpPr>
          <p:cNvPr id="205" name="Google Shape;205;p12"/>
          <p:cNvSpPr txBox="1"/>
          <p:nvPr>
            <p:ph idx="1" type="body"/>
          </p:nvPr>
        </p:nvSpPr>
        <p:spPr>
          <a:xfrm>
            <a:off x="838200" y="1579418"/>
            <a:ext cx="7266709" cy="4597545"/>
          </a:xfrm>
          <a:prstGeom prst="rect">
            <a:avLst/>
          </a:prstGeom>
          <a:noFill/>
          <a:ln>
            <a:noFill/>
          </a:ln>
        </p:spPr>
        <p:txBody>
          <a:bodyPr anchorCtr="0" anchor="t" bIns="45700" lIns="91425" spcFirstLastPara="1" rIns="91425" wrap="square" tIns="45700">
            <a:normAutofit fontScale="85000" lnSpcReduction="20000"/>
          </a:bodyPr>
          <a:lstStyle/>
          <a:p>
            <a:pPr indent="0" lvl="0" marL="0" rtl="0" algn="l">
              <a:lnSpc>
                <a:spcPct val="130000"/>
              </a:lnSpc>
              <a:spcBef>
                <a:spcPts val="0"/>
              </a:spcBef>
              <a:spcAft>
                <a:spcPts val="0"/>
              </a:spcAft>
              <a:buClr>
                <a:schemeClr val="dk1"/>
              </a:buClr>
              <a:buSzPct val="100000"/>
              <a:buNone/>
            </a:pPr>
            <a:r>
              <a:rPr lang="en-US" u="sng"/>
              <a:t>概要</a:t>
            </a:r>
            <a:endParaRPr u="sng"/>
          </a:p>
          <a:p>
            <a:pPr indent="-228600" lvl="0" marL="228600" rtl="0" algn="l">
              <a:lnSpc>
                <a:spcPct val="130000"/>
              </a:lnSpc>
              <a:spcBef>
                <a:spcPts val="1000"/>
              </a:spcBef>
              <a:spcAft>
                <a:spcPts val="0"/>
              </a:spcAft>
              <a:buClr>
                <a:schemeClr val="dk1"/>
              </a:buClr>
              <a:buSzPct val="100000"/>
              <a:buFont typeface="Noto Sans Symbols"/>
              <a:buChar char="⮚"/>
            </a:pPr>
            <a:r>
              <a:rPr b="1" lang="en-US" u="sng"/>
              <a:t>「層の入力を参照した残差関数を学習する」</a:t>
            </a:r>
            <a:endParaRPr b="1" u="sng"/>
          </a:p>
          <a:p>
            <a:pPr indent="-228600" lvl="1" marL="685800" rtl="0" algn="l">
              <a:lnSpc>
                <a:spcPct val="130000"/>
              </a:lnSpc>
              <a:spcBef>
                <a:spcPts val="500"/>
              </a:spcBef>
              <a:spcAft>
                <a:spcPts val="0"/>
              </a:spcAft>
              <a:buClr>
                <a:schemeClr val="dk1"/>
              </a:buClr>
              <a:buSzPct val="100000"/>
              <a:buFont typeface="Noto Sans Symbols"/>
              <a:buChar char="◆"/>
            </a:pPr>
            <a:r>
              <a:rPr lang="en-US"/>
              <a:t>方法：残差ブロックを導入する</a:t>
            </a:r>
            <a:endParaRPr/>
          </a:p>
          <a:p>
            <a:pPr indent="0" lvl="1" marL="457200" rtl="0" algn="l">
              <a:lnSpc>
                <a:spcPct val="130000"/>
              </a:lnSpc>
              <a:spcBef>
                <a:spcPts val="500"/>
              </a:spcBef>
              <a:spcAft>
                <a:spcPts val="0"/>
              </a:spcAft>
              <a:buClr>
                <a:schemeClr val="dk1"/>
              </a:buClr>
              <a:buSzPct val="100000"/>
              <a:buNone/>
            </a:pPr>
            <a:r>
              <a:t/>
            </a:r>
            <a:endParaRPr/>
          </a:p>
          <a:p>
            <a:pPr indent="0" lvl="0" marL="0" rtl="0" algn="l">
              <a:lnSpc>
                <a:spcPct val="130000"/>
              </a:lnSpc>
              <a:spcBef>
                <a:spcPts val="1000"/>
              </a:spcBef>
              <a:spcAft>
                <a:spcPts val="0"/>
              </a:spcAft>
              <a:buClr>
                <a:schemeClr val="dk1"/>
              </a:buClr>
              <a:buSzPct val="100000"/>
              <a:buNone/>
            </a:pPr>
            <a:r>
              <a:rPr lang="en-US" u="sng"/>
              <a:t>残差ブロック</a:t>
            </a:r>
            <a:endParaRPr u="sng"/>
          </a:p>
          <a:p>
            <a:pPr indent="-228600" lvl="0" marL="228600" rtl="0" algn="l">
              <a:lnSpc>
                <a:spcPct val="130000"/>
              </a:lnSpc>
              <a:spcBef>
                <a:spcPts val="1000"/>
              </a:spcBef>
              <a:spcAft>
                <a:spcPts val="0"/>
              </a:spcAft>
              <a:buClr>
                <a:schemeClr val="dk1"/>
              </a:buClr>
              <a:buSzPct val="100000"/>
              <a:buFont typeface="Noto Sans Symbols"/>
              <a:buChar char="⮚"/>
            </a:pPr>
            <a:r>
              <a:rPr lang="en-US"/>
              <a:t>畳み込み層とスキップ構造の組み合わせ</a:t>
            </a:r>
            <a:endParaRPr/>
          </a:p>
          <a:p>
            <a:pPr indent="-228600" lvl="0" marL="228600" rtl="0" algn="l">
              <a:lnSpc>
                <a:spcPct val="130000"/>
              </a:lnSpc>
              <a:spcBef>
                <a:spcPts val="1000"/>
              </a:spcBef>
              <a:spcAft>
                <a:spcPts val="0"/>
              </a:spcAft>
              <a:buClr>
                <a:schemeClr val="dk1"/>
              </a:buClr>
              <a:buSzPct val="100000"/>
              <a:buFont typeface="Noto Sans Symbols"/>
              <a:buChar char="⮚"/>
            </a:pPr>
            <a:r>
              <a:rPr lang="en-US"/>
              <a:t>学習して欲しい関数をH(x)とすると、入力との差分はF(x):=H(x)-x、よってH(x):=F(x)+xと再定義する</a:t>
            </a:r>
            <a:endParaRPr/>
          </a:p>
          <a:p>
            <a:pPr indent="-228600" lvl="0" marL="228600" rtl="0" algn="l">
              <a:lnSpc>
                <a:spcPct val="130000"/>
              </a:lnSpc>
              <a:spcBef>
                <a:spcPts val="1000"/>
              </a:spcBef>
              <a:spcAft>
                <a:spcPts val="0"/>
              </a:spcAft>
              <a:buClr>
                <a:schemeClr val="dk1"/>
              </a:buClr>
              <a:buSzPct val="100000"/>
              <a:buFont typeface="Noto Sans Symbols"/>
              <a:buChar char="⮚"/>
            </a:pPr>
            <a:r>
              <a:rPr lang="en-US"/>
              <a:t>要するに、入力データを「そのまま」流すことができる</a:t>
            </a:r>
            <a:endParaRPr/>
          </a:p>
          <a:p>
            <a:pPr indent="-228600" lvl="1" marL="685800" rtl="0" algn="l">
              <a:lnSpc>
                <a:spcPct val="130000"/>
              </a:lnSpc>
              <a:spcBef>
                <a:spcPts val="500"/>
              </a:spcBef>
              <a:spcAft>
                <a:spcPts val="0"/>
              </a:spcAft>
              <a:buClr>
                <a:schemeClr val="dk1"/>
              </a:buClr>
              <a:buSzPct val="100000"/>
              <a:buFont typeface="Noto Sans Symbols"/>
              <a:buChar char="◆"/>
            </a:pPr>
            <a:r>
              <a:rPr lang="en-US"/>
              <a:t>変換が不要な層をスキップできる！</a:t>
            </a:r>
            <a:endParaRPr/>
          </a:p>
          <a:p>
            <a:pPr indent="0" lvl="0" marL="0" rtl="0" algn="l">
              <a:lnSpc>
                <a:spcPct val="130000"/>
              </a:lnSpc>
              <a:spcBef>
                <a:spcPts val="1000"/>
              </a:spcBef>
              <a:spcAft>
                <a:spcPts val="0"/>
              </a:spcAft>
              <a:buClr>
                <a:schemeClr val="dk1"/>
              </a:buClr>
              <a:buSzPct val="100000"/>
              <a:buNone/>
            </a:pPr>
            <a:r>
              <a:rPr lang="en-US"/>
              <a:t>→勾配消失などの精度劣化問題の解決に！</a:t>
            </a:r>
            <a:endParaRPr/>
          </a:p>
          <a:p>
            <a:pPr indent="-228600" lvl="1" marL="685800" rtl="0" algn="l">
              <a:lnSpc>
                <a:spcPct val="130000"/>
              </a:lnSpc>
              <a:spcBef>
                <a:spcPts val="500"/>
              </a:spcBef>
              <a:spcAft>
                <a:spcPts val="0"/>
              </a:spcAft>
              <a:buClr>
                <a:schemeClr val="dk1"/>
              </a:buClr>
              <a:buSzPct val="100000"/>
              <a:buFont typeface="Noto Sans Symbols"/>
              <a:buChar char="◆"/>
            </a:pPr>
            <a:r>
              <a:rPr lang="en-US"/>
              <a:t>2015年のコンペにて152層を実現！(VGGでは16,19層程度)</a:t>
            </a:r>
            <a:endParaRPr/>
          </a:p>
          <a:p>
            <a:pPr indent="-131444" lvl="1" marL="685800" rtl="0" algn="l">
              <a:lnSpc>
                <a:spcPct val="130000"/>
              </a:lnSpc>
              <a:spcBef>
                <a:spcPts val="500"/>
              </a:spcBef>
              <a:spcAft>
                <a:spcPts val="0"/>
              </a:spcAft>
              <a:buClr>
                <a:schemeClr val="dk1"/>
              </a:buClr>
              <a:buSzPct val="100000"/>
              <a:buNone/>
            </a:pPr>
            <a:r>
              <a:t/>
            </a:r>
            <a:endParaRPr/>
          </a:p>
          <a:p>
            <a:pPr indent="0" lvl="0" marL="0" rtl="0" algn="l">
              <a:lnSpc>
                <a:spcPct val="130000"/>
              </a:lnSpc>
              <a:spcBef>
                <a:spcPts val="1000"/>
              </a:spcBef>
              <a:spcAft>
                <a:spcPts val="0"/>
              </a:spcAft>
              <a:buClr>
                <a:schemeClr val="dk1"/>
              </a:buClr>
              <a:buSzPct val="100000"/>
              <a:buNone/>
            </a:pPr>
            <a:r>
              <a:t/>
            </a:r>
            <a:endParaRPr/>
          </a:p>
          <a:p>
            <a:pPr indent="-120650" lvl="0" marL="228600" rtl="0" algn="l">
              <a:lnSpc>
                <a:spcPct val="130000"/>
              </a:lnSpc>
              <a:spcBef>
                <a:spcPts val="1000"/>
              </a:spcBef>
              <a:spcAft>
                <a:spcPts val="0"/>
              </a:spcAft>
              <a:buClr>
                <a:schemeClr val="dk1"/>
              </a:buClr>
              <a:buSzPct val="100000"/>
              <a:buFont typeface="Noto Sans Symbols"/>
              <a:buNone/>
            </a:pPr>
            <a:r>
              <a:t/>
            </a:r>
            <a:endParaRPr/>
          </a:p>
        </p:txBody>
      </p:sp>
      <p:sp>
        <p:nvSpPr>
          <p:cNvPr id="206" name="Google Shape;206;p12"/>
          <p:cNvSpPr txBox="1"/>
          <p:nvPr>
            <p:ph idx="10" type="dt"/>
          </p:nvPr>
        </p:nvSpPr>
        <p:spPr>
          <a:xfrm>
            <a:off x="838200" y="6492875"/>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2021/5/10</a:t>
            </a:r>
            <a:endParaRPr/>
          </a:p>
        </p:txBody>
      </p:sp>
      <p:sp>
        <p:nvSpPr>
          <p:cNvPr id="207" name="Google Shape;207;p12"/>
          <p:cNvSpPr txBox="1"/>
          <p:nvPr>
            <p:ph idx="12" type="sldNum"/>
          </p:nvPr>
        </p:nvSpPr>
        <p:spPr>
          <a:xfrm>
            <a:off x="8610600" y="6492875"/>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2</a:t>
            </a:r>
            <a:endParaRPr/>
          </a:p>
        </p:txBody>
      </p:sp>
      <p:pic>
        <p:nvPicPr>
          <p:cNvPr descr="ダイアグラム&#10;&#10;自動的に生成された説明" id="208" name="Google Shape;208;p12"/>
          <p:cNvPicPr preferRelativeResize="0"/>
          <p:nvPr/>
        </p:nvPicPr>
        <p:blipFill rotWithShape="1">
          <a:blip r:embed="rId3">
            <a:alphaModFix/>
          </a:blip>
          <a:srcRect b="0" l="0" r="0" t="0"/>
          <a:stretch/>
        </p:blipFill>
        <p:spPr>
          <a:xfrm>
            <a:off x="8104909" y="3542145"/>
            <a:ext cx="3941618" cy="2050348"/>
          </a:xfrm>
          <a:prstGeom prst="rect">
            <a:avLst/>
          </a:prstGeom>
          <a:noFill/>
          <a:ln cap="flat" cmpd="sng" w="9525">
            <a:solidFill>
              <a:schemeClr val="dk1"/>
            </a:solidFill>
            <a:prstDash val="solid"/>
            <a:round/>
            <a:headEnd len="sm" w="sm" type="none"/>
            <a:tailEnd len="sm" w="sm" type="none"/>
          </a:ln>
        </p:spPr>
      </p:pic>
      <p:sp>
        <p:nvSpPr>
          <p:cNvPr id="209" name="Google Shape;209;p12"/>
          <p:cNvSpPr txBox="1"/>
          <p:nvPr/>
        </p:nvSpPr>
        <p:spPr>
          <a:xfrm>
            <a:off x="8656426" y="5681494"/>
            <a:ext cx="2838584" cy="595356"/>
          </a:xfrm>
          <a:prstGeom prst="rect">
            <a:avLst/>
          </a:prstGeom>
          <a:blipFill rotWithShape="1">
            <a:blip r:embed="rId4">
              <a:alphaModFix/>
            </a:blip>
            <a:stretch>
              <a:fillRect b="-12498" l="0" r="0" t="-2081"/>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
        <p:nvSpPr>
          <p:cNvPr id="210" name="Google Shape;210;p12"/>
          <p:cNvSpPr/>
          <p:nvPr/>
        </p:nvSpPr>
        <p:spPr>
          <a:xfrm>
            <a:off x="10390909" y="3050803"/>
            <a:ext cx="1423555" cy="550718"/>
          </a:xfrm>
          <a:prstGeom prst="wedgeEllipseCallout">
            <a:avLst>
              <a:gd fmla="val -26018" name="adj1"/>
              <a:gd fmla="val 115330" name="adj2"/>
            </a:avLst>
          </a:prstGeom>
          <a:solidFill>
            <a:schemeClr val="lt1"/>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rgbClr val="000000"/>
                </a:solidFill>
                <a:latin typeface="Meiryo"/>
                <a:ea typeface="Meiryo"/>
                <a:cs typeface="Meiryo"/>
                <a:sym typeface="Meiryo"/>
              </a:rPr>
              <a:t>Skip！</a:t>
            </a:r>
            <a:endParaRPr/>
          </a:p>
        </p:txBody>
      </p:sp>
      <p:pic>
        <p:nvPicPr>
          <p:cNvPr id="211" name="Google Shape;211;p12"/>
          <p:cNvPicPr preferRelativeResize="0"/>
          <p:nvPr/>
        </p:nvPicPr>
        <p:blipFill rotWithShape="1">
          <a:blip r:embed="rId5">
            <a:alphaModFix/>
          </a:blip>
          <a:srcRect b="0" l="0" r="0" t="0"/>
          <a:stretch/>
        </p:blipFill>
        <p:spPr>
          <a:xfrm rot="-5400000">
            <a:off x="8912441" y="-659011"/>
            <a:ext cx="873367" cy="5481131"/>
          </a:xfrm>
          <a:prstGeom prst="rect">
            <a:avLst/>
          </a:prstGeom>
          <a:noFill/>
          <a:ln cap="flat" cmpd="sng" w="9525">
            <a:solidFill>
              <a:schemeClr val="dk1"/>
            </a:solidFill>
            <a:prstDash val="solid"/>
            <a:round/>
            <a:headEnd len="sm" w="sm" type="none"/>
            <a:tailEnd len="sm" w="sm" type="none"/>
          </a:ln>
        </p:spPr>
      </p:pic>
      <p:sp>
        <p:nvSpPr>
          <p:cNvPr id="212" name="Google Shape;212;p12"/>
          <p:cNvSpPr txBox="1"/>
          <p:nvPr/>
        </p:nvSpPr>
        <p:spPr>
          <a:xfrm>
            <a:off x="8104909" y="2515364"/>
            <a:ext cx="2838584" cy="349135"/>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Arial"/>
                <a:ea typeface="Arial"/>
                <a:cs typeface="Arial"/>
                <a:sym typeface="Arial"/>
              </a:rPr>
              <a:t>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テーマ">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2021-01-24T14:30:44Z</dcterms:created>
  <dc:creator>野口　真</dc:creator>
</cp:coreProperties>
</file>